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3" r:id="rId2"/>
    <p:sldId id="288" r:id="rId3"/>
    <p:sldId id="289" r:id="rId4"/>
    <p:sldId id="283" r:id="rId5"/>
    <p:sldId id="290" r:id="rId6"/>
    <p:sldId id="291" r:id="rId7"/>
  </p:sldIdLst>
  <p:sldSz cx="6858000" cy="9144000" type="screen4x3"/>
  <p:notesSz cx="9939338" cy="68072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CCFFFF"/>
    <a:srgbClr val="FFFFCC"/>
    <a:srgbClr val="DDF2FF"/>
    <a:srgbClr val="CCECFF"/>
    <a:srgbClr val="CC9900"/>
    <a:srgbClr val="FFFA19"/>
    <a:srgbClr val="6600CC"/>
    <a:srgbClr val="F2EC00"/>
    <a:srgbClr val="FEF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22" autoAdjust="0"/>
    <p:restoredTop sz="94693" autoAdjust="0"/>
  </p:normalViewPr>
  <p:slideViewPr>
    <p:cSldViewPr>
      <p:cViewPr>
        <p:scale>
          <a:sx n="80" d="100"/>
          <a:sy n="80" d="100"/>
        </p:scale>
        <p:origin x="-3498" y="-156"/>
      </p:cViewPr>
      <p:guideLst>
        <p:guide orient="horz" pos="2880"/>
        <p:guide pos="4156"/>
        <p:guide pos="25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9992" y="1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C4F8C-F852-43E1-82B2-52F271F64230}" type="datetimeFigureOut">
              <a:rPr lang="ko-KR" altLang="en-US" smtClean="0"/>
              <a:t>2017-05-10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65659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9992" y="6465659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DA8FD-FE5A-421E-B5CA-CDD1861B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1805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6888" cy="339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9275" y="1"/>
            <a:ext cx="4308475" cy="339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12FFB-AD1A-4183-BB73-E2C6B65D65C0}" type="datetimeFigureOut">
              <a:rPr lang="ko-KR" altLang="en-US" smtClean="0"/>
              <a:t>2017-05-10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013200" y="511175"/>
            <a:ext cx="1914525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775" y="3232904"/>
            <a:ext cx="7951788" cy="30630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65808"/>
            <a:ext cx="4306888" cy="339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9275" y="6465808"/>
            <a:ext cx="4308475" cy="339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5BD84-13DC-4960-9E5A-282E13BE96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7765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5BD84-13DC-4960-9E5A-282E13BE9606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6411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5BD84-13DC-4960-9E5A-282E13BE9606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48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4310-5794-466E-9689-A6587C3CE236}" type="datetimeFigureOut">
              <a:rPr lang="ko-KR" altLang="en-US" smtClean="0"/>
              <a:t>2017-05-10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B0F6-EFE8-4B77-A383-CEF73A4AC0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981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4310-5794-466E-9689-A6587C3CE236}" type="datetimeFigureOut">
              <a:rPr lang="ko-KR" altLang="en-US" smtClean="0"/>
              <a:t>2017-05-10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B0F6-EFE8-4B77-A383-CEF73A4AC0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3670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4310-5794-466E-9689-A6587C3CE236}" type="datetimeFigureOut">
              <a:rPr lang="ko-KR" altLang="en-US" smtClean="0"/>
              <a:t>2017-05-10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B0F6-EFE8-4B77-A383-CEF73A4AC0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2056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4310-5794-466E-9689-A6587C3CE236}" type="datetimeFigureOut">
              <a:rPr lang="ko-KR" altLang="en-US" smtClean="0"/>
              <a:t>2017-05-10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B0F6-EFE8-4B77-A383-CEF73A4AC0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1060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4310-5794-466E-9689-A6587C3CE236}" type="datetimeFigureOut">
              <a:rPr lang="ko-KR" altLang="en-US" smtClean="0"/>
              <a:t>2017-05-10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B0F6-EFE8-4B77-A383-CEF73A4AC0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401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4310-5794-466E-9689-A6587C3CE236}" type="datetimeFigureOut">
              <a:rPr lang="ko-KR" altLang="en-US" smtClean="0"/>
              <a:t>2017-05-10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B0F6-EFE8-4B77-A383-CEF73A4AC0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17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4310-5794-466E-9689-A6587C3CE236}" type="datetimeFigureOut">
              <a:rPr lang="ko-KR" altLang="en-US" smtClean="0"/>
              <a:t>2017-05-10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B0F6-EFE8-4B77-A383-CEF73A4AC0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8157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4310-5794-466E-9689-A6587C3CE236}" type="datetimeFigureOut">
              <a:rPr lang="ko-KR" altLang="en-US" smtClean="0"/>
              <a:t>2017-05-10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B0F6-EFE8-4B77-A383-CEF73A4AC0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4415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4310-5794-466E-9689-A6587C3CE236}" type="datetimeFigureOut">
              <a:rPr lang="ko-KR" altLang="en-US" smtClean="0"/>
              <a:t>2017-05-10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B0F6-EFE8-4B77-A383-CEF73A4AC0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0993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4310-5794-466E-9689-A6587C3CE236}" type="datetimeFigureOut">
              <a:rPr lang="ko-KR" altLang="en-US" smtClean="0"/>
              <a:t>2017-05-10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B0F6-EFE8-4B77-A383-CEF73A4AC0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937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4310-5794-466E-9689-A6587C3CE236}" type="datetimeFigureOut">
              <a:rPr lang="ko-KR" altLang="en-US" smtClean="0"/>
              <a:t>2017-05-10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B0F6-EFE8-4B77-A383-CEF73A4AC0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05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E4310-5794-466E-9689-A6587C3CE236}" type="datetimeFigureOut">
              <a:rPr lang="ko-KR" altLang="en-US" smtClean="0"/>
              <a:t>2017-05-10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CB0F6-EFE8-4B77-A383-CEF73A4AC0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111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by@hmall.com" TargetMode="External"/><Relationship Id="rId2" Type="http://schemas.openxmlformats.org/officeDocument/2006/relationships/hyperlink" Target="mailto:lsumin626@naver.com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hyperlink" Target="http://www.hmoka.org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emf"/><Relationship Id="rId18" Type="http://schemas.openxmlformats.org/officeDocument/2006/relationships/image" Target="../media/image26.png"/><Relationship Id="rId3" Type="http://schemas.openxmlformats.org/officeDocument/2006/relationships/image" Target="../media/image12.jpeg"/><Relationship Id="rId21" Type="http://schemas.openxmlformats.org/officeDocument/2006/relationships/image" Target="../media/image29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17" Type="http://schemas.openxmlformats.org/officeDocument/2006/relationships/image" Target="../media/image25.jpeg"/><Relationship Id="rId2" Type="http://schemas.openxmlformats.org/officeDocument/2006/relationships/image" Target="../media/image11.png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jpeg"/><Relationship Id="rId15" Type="http://schemas.openxmlformats.org/officeDocument/2006/relationships/image" Target="../media/image1.png"/><Relationship Id="rId10" Type="http://schemas.openxmlformats.org/officeDocument/2006/relationships/image" Target="../media/image19.png"/><Relationship Id="rId19" Type="http://schemas.openxmlformats.org/officeDocument/2006/relationships/image" Target="../media/image27.png"/><Relationship Id="rId4" Type="http://schemas.openxmlformats.org/officeDocument/2006/relationships/image" Target="../media/image13.jpe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0.jpeg"/><Relationship Id="rId18" Type="http://schemas.openxmlformats.org/officeDocument/2006/relationships/image" Target="../media/image45.png"/><Relationship Id="rId3" Type="http://schemas.openxmlformats.org/officeDocument/2006/relationships/image" Target="../media/image31.jpeg"/><Relationship Id="rId21" Type="http://schemas.openxmlformats.org/officeDocument/2006/relationships/image" Target="../media/image48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image" Target="../media/image30.jpeg"/><Relationship Id="rId16" Type="http://schemas.openxmlformats.org/officeDocument/2006/relationships/image" Target="../media/image43.jpeg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38.png"/><Relationship Id="rId5" Type="http://schemas.openxmlformats.org/officeDocument/2006/relationships/image" Target="../media/image33.jpe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19" Type="http://schemas.openxmlformats.org/officeDocument/2006/relationships/image" Target="../media/image46.png"/><Relationship Id="rId4" Type="http://schemas.openxmlformats.org/officeDocument/2006/relationships/image" Target="../media/image32.png"/><Relationship Id="rId9" Type="http://schemas.openxmlformats.org/officeDocument/2006/relationships/image" Target="../media/image36.jpeg"/><Relationship Id="rId1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모서리가 둥근 직사각형 2"/>
          <p:cNvSpPr/>
          <p:nvPr/>
        </p:nvSpPr>
        <p:spPr>
          <a:xfrm>
            <a:off x="517130" y="7092350"/>
            <a:ext cx="5832810" cy="158422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432293" y="7164360"/>
            <a:ext cx="6035497" cy="13681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ko-KR" sz="13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나눔고딕 ExtraBold" panose="020D0904000000000000" pitchFamily="50" charset="-127"/>
              </a:rPr>
              <a:t>2017. 05. 10</a:t>
            </a:r>
          </a:p>
          <a:p>
            <a:pPr algn="ctr">
              <a:lnSpc>
                <a:spcPct val="150000"/>
              </a:lnSpc>
            </a:pPr>
            <a:endParaRPr lang="en-US" altLang="ko-KR" sz="500" b="1" dirty="0" smtClean="0">
              <a:solidFill>
                <a:schemeClr val="tx1">
                  <a:lumMod val="75000"/>
                  <a:lumOff val="25000"/>
                </a:schemeClr>
              </a:solidFill>
              <a:ea typeface="나눔고딕 ExtraBold" panose="020D09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나눔고딕 ExtraBold" panose="020D0904000000000000" pitchFamily="50" charset="-127"/>
              </a:rPr>
              <a:t>  보도자료 </a:t>
            </a:r>
            <a:r>
              <a:rPr lang="ko-KR" altLang="en-US" sz="1300" b="1" dirty="0">
                <a:solidFill>
                  <a:schemeClr val="tx1">
                    <a:lumMod val="75000"/>
                    <a:lumOff val="25000"/>
                  </a:schemeClr>
                </a:solidFill>
                <a:ea typeface="나눔고딕 ExtraBold" panose="020D0904000000000000" pitchFamily="50" charset="-127"/>
              </a:rPr>
              <a:t>관련 문의 </a:t>
            </a:r>
            <a:r>
              <a:rPr lang="ko-KR" alt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나눔고딕 ExtraBold" panose="020D0904000000000000" pitchFamily="50" charset="-127"/>
              </a:rPr>
              <a:t> 이수민 </a:t>
            </a:r>
            <a:r>
              <a:rPr lang="en-US" altLang="ko-KR" sz="13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나눔고딕 ExtraBold" panose="020D0904000000000000" pitchFamily="50" charset="-127"/>
              </a:rPr>
              <a:t>(</a:t>
            </a:r>
            <a:r>
              <a:rPr lang="en-US" altLang="ko-KR" sz="13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나눔고딕 ExtraBold" panose="020D0904000000000000" pitchFamily="50" charset="-127"/>
                <a:hlinkClick r:id="rId2"/>
              </a:rPr>
              <a:t>lsumin626@naver.com</a:t>
            </a:r>
            <a:r>
              <a:rPr lang="en-US" altLang="ko-KR" sz="13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나눔고딕 ExtraBold" panose="020D0904000000000000" pitchFamily="50" charset="-127"/>
              </a:rPr>
              <a:t> / 010-8382-1989)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나눔고딕 ExtraBold" panose="020D0904000000000000" pitchFamily="50" charset="-127"/>
              </a:rPr>
              <a:t>                             </a:t>
            </a:r>
            <a:r>
              <a:rPr lang="ko-KR" altLang="en-US" sz="1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나눔고딕 ExtraBold" panose="020D0904000000000000" pitchFamily="50" charset="-127"/>
              </a:rPr>
              <a:t>김보영부관장</a:t>
            </a:r>
            <a:r>
              <a:rPr lang="en-US" altLang="ko-KR" sz="13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나눔고딕 ExtraBold" panose="020D0904000000000000" pitchFamily="50" charset="-127"/>
              </a:rPr>
              <a:t>(</a:t>
            </a:r>
            <a:r>
              <a:rPr lang="en-US" altLang="ko-KR" sz="13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나눔고딕 ExtraBold" panose="020D0904000000000000" pitchFamily="50" charset="-127"/>
                <a:hlinkClick r:id="rId3"/>
              </a:rPr>
              <a:t>kby@hmall.com</a:t>
            </a:r>
            <a:r>
              <a:rPr lang="en-US" altLang="ko-KR" sz="13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나눔고딕 ExtraBold" panose="020D0904000000000000" pitchFamily="50" charset="-127"/>
              </a:rPr>
              <a:t> / 010-4710-3887)</a:t>
            </a:r>
            <a:endParaRPr lang="en-US" altLang="ko-KR" sz="1200" dirty="0" smtClean="0">
              <a:solidFill>
                <a:schemeClr val="tx1">
                  <a:lumMod val="75000"/>
                  <a:lumOff val="25000"/>
                </a:schemeClr>
              </a:solidFill>
              <a:ea typeface="나눔고딕 ExtraBold" panose="020D0904000000000000" pitchFamily="50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188550" y="1403560"/>
            <a:ext cx="6408712" cy="93613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보 도 자 </a:t>
            </a:r>
            <a:r>
              <a:rPr lang="ko-KR" altLang="en-US" sz="4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료</a:t>
            </a:r>
            <a:endParaRPr lang="en-US" altLang="ko-KR" sz="4500" dirty="0" smtClean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188550" y="835884"/>
            <a:ext cx="6408712" cy="7116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현대어린이책미술관</a:t>
            </a:r>
            <a:endParaRPr lang="en-US" altLang="ko-KR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5184" y="203592"/>
            <a:ext cx="2632168" cy="326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모서리가 둥근 직사각형 11"/>
          <p:cNvSpPr/>
          <p:nvPr/>
        </p:nvSpPr>
        <p:spPr>
          <a:xfrm>
            <a:off x="432293" y="3275820"/>
            <a:ext cx="6063211" cy="309643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i="1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MOKA</a:t>
            </a:r>
            <a:r>
              <a:rPr lang="ko-KR" altLang="en-US" sz="1600" b="1" i="1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를 즐기는 방법</a:t>
            </a:r>
            <a:endParaRPr lang="en-US" altLang="ko-KR" sz="1600" b="1" i="1" dirty="0" smtClean="0">
              <a:solidFill>
                <a:schemeClr val="tx1"/>
              </a:solidFill>
              <a:latin typeface="+mj-lt"/>
              <a:ea typeface="나눔고딕 ExtraBold" panose="020D0904000000000000" pitchFamily="50" charset="-127"/>
            </a:endParaRPr>
          </a:p>
          <a:p>
            <a:endParaRPr lang="en-US" altLang="ko-KR" sz="1600" b="1" i="1" dirty="0">
              <a:solidFill>
                <a:schemeClr val="tx1"/>
              </a:solidFill>
              <a:latin typeface="+mj-lt"/>
              <a:ea typeface="나눔고딕 ExtraBold" panose="020D0904000000000000" pitchFamily="50" charset="-127"/>
            </a:endParaRPr>
          </a:p>
          <a:p>
            <a:r>
              <a:rPr lang="en-US" altLang="ko-KR" sz="1600" b="1" i="1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   1. </a:t>
            </a:r>
            <a:r>
              <a:rPr lang="ko-KR" altLang="en-US" sz="1600" b="1" i="1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그림책의 멋진 그림을 원화로 직접 볼 수 있는 기회</a:t>
            </a:r>
            <a:r>
              <a:rPr lang="en-US" altLang="ko-KR" sz="1600" b="1" i="1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!</a:t>
            </a:r>
          </a:p>
          <a:p>
            <a:r>
              <a:rPr lang="en-US" altLang="ko-KR" sz="1600" b="1" i="1" dirty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 </a:t>
            </a:r>
            <a:r>
              <a:rPr lang="en-US" altLang="ko-KR" sz="1600" b="1" i="1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    </a:t>
            </a:r>
            <a:r>
              <a:rPr lang="en-US" altLang="ko-KR" sz="1600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:  《</a:t>
            </a:r>
            <a:r>
              <a:rPr lang="ko-KR" altLang="en-US" sz="1600" dirty="0" err="1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칼데콧이</a:t>
            </a:r>
            <a:r>
              <a:rPr lang="ko-KR" altLang="en-US" sz="1600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 사랑한 작가들</a:t>
            </a:r>
            <a:r>
              <a:rPr lang="en-US" altLang="ko-KR" sz="1600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》 </a:t>
            </a:r>
            <a:r>
              <a:rPr lang="ko-KR" altLang="en-US" sz="1600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전시소개</a:t>
            </a:r>
            <a:endParaRPr lang="en-US" altLang="ko-KR" sz="1600" dirty="0" smtClean="0">
              <a:solidFill>
                <a:schemeClr val="tx1"/>
              </a:solidFill>
              <a:latin typeface="+mj-lt"/>
              <a:ea typeface="나눔고딕 ExtraBold" panose="020D0904000000000000" pitchFamily="50" charset="-127"/>
            </a:endParaRPr>
          </a:p>
          <a:p>
            <a:endParaRPr lang="en-US" altLang="ko-KR" sz="1600" dirty="0" smtClean="0">
              <a:solidFill>
                <a:schemeClr val="tx1"/>
              </a:solidFill>
              <a:latin typeface="+mj-lt"/>
              <a:ea typeface="나눔고딕 ExtraBold" panose="020D0904000000000000" pitchFamily="50" charset="-127"/>
            </a:endParaRPr>
          </a:p>
          <a:p>
            <a:r>
              <a:rPr lang="en-US" altLang="ko-KR" sz="1600" b="1" i="1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   2. </a:t>
            </a:r>
            <a:r>
              <a:rPr lang="ko-KR" altLang="en-US" sz="1600" b="1" i="1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책도 읽고 </a:t>
            </a:r>
            <a:r>
              <a:rPr lang="ko-KR" altLang="en-US" sz="1600" b="1" i="1" dirty="0" err="1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스토리텔링도</a:t>
            </a:r>
            <a:r>
              <a:rPr lang="ko-KR" altLang="en-US" sz="1600" b="1" i="1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 듣고</a:t>
            </a:r>
            <a:r>
              <a:rPr lang="en-US" altLang="ko-KR" sz="1600" b="1" i="1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, </a:t>
            </a:r>
            <a:r>
              <a:rPr lang="ko-KR" altLang="en-US" sz="1600" b="1" i="1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로봇 </a:t>
            </a:r>
            <a:r>
              <a:rPr lang="ko-KR" altLang="en-US" sz="1600" b="1" i="1" dirty="0" err="1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도슨트</a:t>
            </a:r>
            <a:r>
              <a:rPr lang="ko-KR" altLang="en-US" sz="1600" b="1" i="1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 모모도 만나고</a:t>
            </a:r>
            <a:r>
              <a:rPr lang="en-US" altLang="ko-KR" sz="1600" b="1" i="1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!</a:t>
            </a:r>
          </a:p>
          <a:p>
            <a:endParaRPr lang="en-US" altLang="ko-KR" sz="1600" b="1" i="1" dirty="0" smtClean="0">
              <a:solidFill>
                <a:schemeClr val="tx1"/>
              </a:solidFill>
              <a:latin typeface="+mj-lt"/>
              <a:ea typeface="나눔고딕 ExtraBold" panose="020D0904000000000000" pitchFamily="50" charset="-127"/>
            </a:endParaRPr>
          </a:p>
          <a:p>
            <a:r>
              <a:rPr lang="en-US" altLang="ko-KR" sz="1600" b="1" i="1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   3. </a:t>
            </a:r>
            <a:r>
              <a:rPr lang="ko-KR" altLang="en-US" sz="1600" b="1" i="1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작가 선생님과 함께하는 특별한 예술 창작 교육 </a:t>
            </a:r>
            <a:endParaRPr lang="en-US" altLang="ko-KR" sz="1600" b="1" i="1" dirty="0" smtClean="0">
              <a:solidFill>
                <a:schemeClr val="tx1"/>
              </a:solidFill>
              <a:latin typeface="+mj-lt"/>
              <a:ea typeface="나눔고딕 ExtraBold" panose="020D0904000000000000" pitchFamily="50" charset="-127"/>
            </a:endParaRPr>
          </a:p>
          <a:p>
            <a:endParaRPr lang="en-US" altLang="ko-KR" sz="1600" b="1" i="1" dirty="0">
              <a:solidFill>
                <a:schemeClr val="tx1"/>
              </a:solidFill>
              <a:latin typeface="+mj-lt"/>
              <a:ea typeface="나눔고딕 ExtraBold" panose="020D0904000000000000" pitchFamily="50" charset="-127"/>
            </a:endParaRPr>
          </a:p>
          <a:p>
            <a:r>
              <a:rPr lang="en-US" altLang="ko-KR" sz="1600" b="1" i="1" dirty="0" smtClean="0">
                <a:solidFill>
                  <a:schemeClr val="tx1"/>
                </a:solidFill>
                <a:latin typeface="+mj-lt"/>
                <a:ea typeface="나눔고딕 ExtraBold" panose="020D0904000000000000" pitchFamily="50" charset="-127"/>
              </a:rPr>
              <a:t> </a:t>
            </a:r>
            <a:r>
              <a:rPr lang="en-US" altLang="ko-KR" sz="1200" b="1" i="1" dirty="0" smtClean="0">
                <a:solidFill>
                  <a:srgbClr val="3333FF"/>
                </a:solidFill>
                <a:latin typeface="+mj-lt"/>
                <a:ea typeface="나눔고딕 ExtraBold" panose="020D0904000000000000" pitchFamily="50" charset="-127"/>
              </a:rPr>
              <a:t>* </a:t>
            </a:r>
            <a:r>
              <a:rPr lang="ko-KR" altLang="en-US" sz="1200" b="1" dirty="0">
                <a:solidFill>
                  <a:srgbClr val="3333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별첨자료 </a:t>
            </a:r>
            <a:r>
              <a:rPr lang="en-US" altLang="ko-KR" sz="1200" b="1" dirty="0">
                <a:solidFill>
                  <a:srgbClr val="3333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: </a:t>
            </a:r>
            <a:r>
              <a:rPr lang="ko-KR" altLang="en-US" sz="1200" b="1" dirty="0">
                <a:solidFill>
                  <a:srgbClr val="3333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전시참여 작가 및 작품소개 </a:t>
            </a:r>
            <a:endParaRPr lang="en-US" altLang="ko-KR" sz="1200" b="1" i="1" dirty="0" smtClean="0">
              <a:solidFill>
                <a:srgbClr val="3333FF"/>
              </a:solidFill>
              <a:latin typeface="+mj-lt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345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5184" y="203592"/>
            <a:ext cx="2632168" cy="326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모서리가 둥근 직사각형 2"/>
          <p:cNvSpPr/>
          <p:nvPr/>
        </p:nvSpPr>
        <p:spPr>
          <a:xfrm>
            <a:off x="260560" y="611450"/>
            <a:ext cx="6336790" cy="7116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i="1" dirty="0" smtClean="0">
                <a:solidFill>
                  <a:schemeClr val="tx1"/>
                </a:solidFill>
                <a:ea typeface="나눔고딕 ExtraBold" panose="020D0904000000000000" pitchFamily="50" charset="-127"/>
              </a:rPr>
              <a:t>MOKA</a:t>
            </a:r>
            <a:r>
              <a:rPr lang="ko-KR" altLang="en-US" b="1" i="1" dirty="0" smtClean="0">
                <a:solidFill>
                  <a:schemeClr val="tx1"/>
                </a:solidFill>
                <a:ea typeface="나눔고딕 ExtraBold" panose="020D0904000000000000" pitchFamily="50" charset="-127"/>
              </a:rPr>
              <a:t>를 즐기는 방법 </a:t>
            </a:r>
            <a:r>
              <a:rPr lang="en-US" altLang="ko-KR" b="1" i="1" dirty="0" smtClean="0">
                <a:solidFill>
                  <a:schemeClr val="tx1"/>
                </a:solidFill>
                <a:ea typeface="나눔고딕 ExtraBold" panose="020D0904000000000000" pitchFamily="50" charset="-127"/>
              </a:rPr>
              <a:t>1: </a:t>
            </a:r>
            <a:r>
              <a:rPr lang="ko-KR" altLang="en-US" b="1" i="1" dirty="0" smtClean="0">
                <a:solidFill>
                  <a:schemeClr val="tx1"/>
                </a:solidFill>
                <a:ea typeface="나눔고딕 ExtraBold" panose="020D0904000000000000" pitchFamily="50" charset="-127"/>
              </a:rPr>
              <a:t>전시 </a:t>
            </a:r>
            <a:endParaRPr lang="en-US" altLang="ko-KR" b="1" i="1" dirty="0">
              <a:solidFill>
                <a:srgbClr val="3366FF"/>
              </a:solidFill>
              <a:ea typeface="나눔고딕 ExtraBold" panose="020D0904000000000000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32570" y="1187530"/>
            <a:ext cx="6264782" cy="109325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636890" y="6086055"/>
            <a:ext cx="3888540" cy="1150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ko-KR" altLang="en-US" sz="1100" dirty="0" smtClean="0">
                <a:latin typeface="+mn-ea"/>
              </a:rPr>
              <a:t>전시장 벽면에서 바닥까지 펼쳐진 종이 위에 그림을 그려보는 </a:t>
            </a:r>
            <a:r>
              <a:rPr lang="en-US" altLang="ko-KR" sz="1100" dirty="0" smtClean="0">
                <a:latin typeface="+mn-ea"/>
              </a:rPr>
              <a:t>&lt;</a:t>
            </a:r>
            <a:r>
              <a:rPr lang="ko-KR" altLang="en-US" sz="1100" dirty="0" smtClean="0">
                <a:latin typeface="+mn-ea"/>
              </a:rPr>
              <a:t>팀 드로잉</a:t>
            </a:r>
            <a:r>
              <a:rPr lang="en-US" altLang="ko-KR" sz="1100" dirty="0" smtClean="0">
                <a:latin typeface="+mn-ea"/>
              </a:rPr>
              <a:t>&gt;, </a:t>
            </a:r>
            <a:r>
              <a:rPr lang="ko-KR" altLang="en-US" sz="1100" dirty="0" smtClean="0">
                <a:latin typeface="+mn-ea"/>
              </a:rPr>
              <a:t>그림책</a:t>
            </a:r>
            <a:r>
              <a:rPr lang="en-US" altLang="ko-KR" sz="1100" dirty="0" smtClean="0">
                <a:latin typeface="+mn-ea"/>
              </a:rPr>
              <a:t>《</a:t>
            </a:r>
            <a:r>
              <a:rPr lang="ko-KR" altLang="en-US" sz="1100" dirty="0" smtClean="0">
                <a:latin typeface="+mn-ea"/>
              </a:rPr>
              <a:t>눈 오는 날</a:t>
            </a:r>
            <a:r>
              <a:rPr lang="en-US" altLang="ko-KR" sz="1100" dirty="0" smtClean="0">
                <a:latin typeface="+mn-ea"/>
              </a:rPr>
              <a:t>》</a:t>
            </a:r>
            <a:r>
              <a:rPr lang="ko-KR" altLang="en-US" sz="1100" dirty="0" smtClean="0">
                <a:latin typeface="+mn-ea"/>
              </a:rPr>
              <a:t>의 입체 모형으로 새로운 공간을 구성해보는 </a:t>
            </a:r>
            <a:r>
              <a:rPr lang="en-US" altLang="ko-KR" sz="1100" dirty="0" smtClean="0">
                <a:latin typeface="+mn-ea"/>
              </a:rPr>
              <a:t>&lt;</a:t>
            </a:r>
            <a:r>
              <a:rPr lang="ko-KR" altLang="en-US" sz="1100" dirty="0" smtClean="0">
                <a:latin typeface="+mn-ea"/>
              </a:rPr>
              <a:t>공간 포착 스튜디오</a:t>
            </a:r>
            <a:r>
              <a:rPr lang="en-US" altLang="ko-KR" sz="1100" dirty="0" smtClean="0">
                <a:latin typeface="+mn-ea"/>
              </a:rPr>
              <a:t>&gt; </a:t>
            </a:r>
            <a:r>
              <a:rPr lang="ko-KR" altLang="en-US" sz="1100" dirty="0" smtClean="0">
                <a:latin typeface="+mn-ea"/>
              </a:rPr>
              <a:t>등 읽고 쓰고 그리는 미술관 교육목표에 맞추어 작품 속의 글과 그림을 새롭게 이해하고 표현해보는 색다른 경험이 제공된다</a:t>
            </a:r>
            <a:r>
              <a:rPr lang="en-US" altLang="ko-KR" sz="1100" dirty="0" smtClean="0">
                <a:latin typeface="+mn-ea"/>
              </a:rPr>
              <a:t>.  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332570" y="1475570"/>
            <a:ext cx="6264870" cy="720100"/>
          </a:xfrm>
          <a:prstGeom prst="rect">
            <a:avLst/>
          </a:prstGeom>
          <a:solidFill>
            <a:srgbClr val="CCECFF"/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5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그림책의 </a:t>
            </a:r>
            <a:r>
              <a:rPr lang="ko-KR" altLang="en-US" sz="1400" dirty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멋진 그림을 원화로 직접 </a:t>
            </a:r>
            <a:r>
              <a:rPr lang="ko-KR" altLang="en-US" sz="1400" dirty="0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만날 수 있는 특별한 전시를 소개합니다</a:t>
            </a:r>
            <a:r>
              <a:rPr lang="en-US" altLang="ko-KR" sz="1400" dirty="0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!</a:t>
            </a:r>
            <a:endParaRPr lang="en-US" altLang="ko-KR" sz="1400" dirty="0">
              <a:solidFill>
                <a:schemeClr val="tx1"/>
              </a:solidFill>
              <a:latin typeface="Noto Sans CJK KR Bold" pitchFamily="34" charset="-127"/>
              <a:ea typeface="Noto Sans CJK KR Bold" pitchFamily="34" charset="-127"/>
            </a:endParaRPr>
          </a:p>
          <a:p>
            <a:pPr algn="ctr">
              <a:lnSpc>
                <a:spcPct val="125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    </a:t>
            </a:r>
            <a:r>
              <a:rPr lang="en-US" altLang="ko-KR" sz="1400" dirty="0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《</a:t>
            </a:r>
            <a:r>
              <a:rPr lang="ko-KR" altLang="en-US" sz="1400" dirty="0" err="1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칼데콧이</a:t>
            </a:r>
            <a:r>
              <a:rPr lang="ko-KR" altLang="en-US" sz="1400" dirty="0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사랑한 </a:t>
            </a:r>
            <a:r>
              <a:rPr lang="ko-KR" altLang="en-US" sz="1400" dirty="0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작가들</a:t>
            </a:r>
            <a:r>
              <a:rPr lang="en-US" altLang="ko-KR" sz="1400" dirty="0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》(~6.25)</a:t>
            </a:r>
            <a:endParaRPr lang="ko-KR" altLang="en-US" sz="1500" dirty="0">
              <a:solidFill>
                <a:schemeClr val="tx1"/>
              </a:solidFill>
              <a:latin typeface="Noto Sans CJK KR Bold" pitchFamily="34" charset="-127"/>
              <a:ea typeface="Noto Sans CJK KR Bold" pitchFamily="34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16790" y="3131800"/>
            <a:ext cx="4608640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ko-KR" altLang="en-US" sz="1100" dirty="0" smtClean="0">
                <a:latin typeface="+mn-ea"/>
              </a:rPr>
              <a:t>그림책분야의 </a:t>
            </a:r>
            <a:r>
              <a:rPr lang="ko-KR" altLang="en-US" sz="1100" dirty="0">
                <a:latin typeface="+mn-ea"/>
              </a:rPr>
              <a:t>가장 </a:t>
            </a:r>
            <a:r>
              <a:rPr lang="ko-KR" altLang="en-US" sz="1100" dirty="0" err="1">
                <a:latin typeface="+mn-ea"/>
              </a:rPr>
              <a:t>권위있는</a:t>
            </a:r>
            <a:r>
              <a:rPr lang="ko-KR" altLang="en-US" sz="1100" dirty="0">
                <a:latin typeface="+mn-ea"/>
              </a:rPr>
              <a:t> 상인 </a:t>
            </a:r>
            <a:r>
              <a:rPr lang="en-US" altLang="ko-KR" sz="1100" dirty="0" smtClean="0">
                <a:latin typeface="+mn-ea"/>
              </a:rPr>
              <a:t>‘</a:t>
            </a:r>
            <a:r>
              <a:rPr lang="ko-KR" altLang="en-US" sz="1100" dirty="0" err="1" smtClean="0">
                <a:latin typeface="+mn-ea"/>
              </a:rPr>
              <a:t>칼데콧</a:t>
            </a:r>
            <a:r>
              <a:rPr lang="ko-KR" altLang="en-US" sz="1100" dirty="0" smtClean="0">
                <a:latin typeface="+mn-ea"/>
              </a:rPr>
              <a:t> 상</a:t>
            </a:r>
            <a:r>
              <a:rPr lang="en-US" altLang="ko-KR" sz="1100" dirty="0" smtClean="0">
                <a:latin typeface="+mn-ea"/>
              </a:rPr>
              <a:t>’</a:t>
            </a:r>
            <a:r>
              <a:rPr lang="ko-KR" altLang="en-US" sz="1100" dirty="0" smtClean="0">
                <a:latin typeface="+mn-ea"/>
              </a:rPr>
              <a:t>을 대표하는 작가 </a:t>
            </a:r>
            <a:r>
              <a:rPr lang="en-US" altLang="ko-KR" sz="1100" dirty="0" smtClean="0">
                <a:latin typeface="+mn-ea"/>
              </a:rPr>
              <a:t>12</a:t>
            </a:r>
            <a:r>
              <a:rPr lang="ko-KR" altLang="en-US" sz="1100" dirty="0" smtClean="0">
                <a:latin typeface="+mn-ea"/>
              </a:rPr>
              <a:t>인의 원화와 미술작품 총 </a:t>
            </a:r>
            <a:r>
              <a:rPr lang="en-US" altLang="ko-KR" sz="1100" dirty="0" smtClean="0">
                <a:latin typeface="+mn-ea"/>
              </a:rPr>
              <a:t>59</a:t>
            </a:r>
            <a:r>
              <a:rPr lang="ko-KR" altLang="en-US" sz="1100" dirty="0" smtClean="0">
                <a:latin typeface="+mn-ea"/>
              </a:rPr>
              <a:t>점을 한자리에 모은 특별한 전시를 마련한다</a:t>
            </a:r>
            <a:r>
              <a:rPr lang="en-US" altLang="ko-KR" sz="1100" dirty="0" smtClean="0">
                <a:latin typeface="+mn-ea"/>
              </a:rPr>
              <a:t>. </a:t>
            </a:r>
          </a:p>
          <a:p>
            <a:pPr>
              <a:lnSpc>
                <a:spcPct val="125000"/>
              </a:lnSpc>
            </a:pPr>
            <a:endParaRPr lang="en-US" altLang="ko-KR" sz="1100" dirty="0" smtClean="0">
              <a:latin typeface="+mn-ea"/>
            </a:endParaRPr>
          </a:p>
          <a:p>
            <a:pPr>
              <a:lnSpc>
                <a:spcPct val="125000"/>
              </a:lnSpc>
            </a:pPr>
            <a:r>
              <a:rPr lang="ko-KR" altLang="en-US" sz="1100" b="1" dirty="0" smtClean="0">
                <a:latin typeface="+mn-ea"/>
              </a:rPr>
              <a:t>국내에 첫 선을 보이는 제리 </a:t>
            </a:r>
            <a:r>
              <a:rPr lang="ko-KR" altLang="en-US" sz="1100" b="1" dirty="0" err="1" smtClean="0">
                <a:latin typeface="+mn-ea"/>
              </a:rPr>
              <a:t>핑크니의</a:t>
            </a:r>
            <a:r>
              <a:rPr lang="ko-KR" altLang="en-US" sz="1100" b="1" dirty="0" smtClean="0">
                <a:latin typeface="+mn-ea"/>
              </a:rPr>
              <a:t> 원화를 비롯해 </a:t>
            </a:r>
            <a:r>
              <a:rPr lang="ko-KR" altLang="en-US" sz="1100" b="1" dirty="0" err="1" smtClean="0">
                <a:latin typeface="+mn-ea"/>
              </a:rPr>
              <a:t>모리스</a:t>
            </a:r>
            <a:r>
              <a:rPr lang="ko-KR" altLang="en-US" sz="1100" b="1" dirty="0" smtClean="0">
                <a:latin typeface="+mn-ea"/>
              </a:rPr>
              <a:t> </a:t>
            </a:r>
            <a:r>
              <a:rPr lang="ko-KR" altLang="en-US" sz="1100" b="1" dirty="0" err="1" smtClean="0">
                <a:latin typeface="+mn-ea"/>
              </a:rPr>
              <a:t>센닥</a:t>
            </a:r>
            <a:r>
              <a:rPr lang="en-US" altLang="ko-KR" sz="1100" b="1" dirty="0" smtClean="0">
                <a:latin typeface="+mn-ea"/>
              </a:rPr>
              <a:t>, </a:t>
            </a:r>
            <a:r>
              <a:rPr lang="ko-KR" altLang="en-US" sz="1100" b="1" dirty="0" smtClean="0">
                <a:latin typeface="+mn-ea"/>
              </a:rPr>
              <a:t>닥터 </a:t>
            </a:r>
            <a:r>
              <a:rPr lang="ko-KR" altLang="en-US" sz="1100" b="1" dirty="0" err="1" smtClean="0">
                <a:latin typeface="+mn-ea"/>
              </a:rPr>
              <a:t>수스</a:t>
            </a:r>
            <a:r>
              <a:rPr lang="ko-KR" altLang="en-US" sz="1100" b="1" dirty="0" smtClean="0">
                <a:latin typeface="+mn-ea"/>
              </a:rPr>
              <a:t> 등 유명작가의 원화와 그림</a:t>
            </a:r>
            <a:r>
              <a:rPr lang="en-US" altLang="ko-KR" sz="1100" b="1" dirty="0" smtClean="0">
                <a:latin typeface="+mn-ea"/>
              </a:rPr>
              <a:t>, </a:t>
            </a:r>
            <a:r>
              <a:rPr lang="ko-KR" altLang="en-US" sz="1100" b="1" dirty="0" smtClean="0">
                <a:latin typeface="+mn-ea"/>
              </a:rPr>
              <a:t>조각 등 다양한 작품을 만나볼 수 있다</a:t>
            </a:r>
            <a:r>
              <a:rPr lang="en-US" altLang="ko-KR" sz="1100" b="1" dirty="0" smtClean="0">
                <a:latin typeface="+mn-ea"/>
              </a:rPr>
              <a:t>. </a:t>
            </a:r>
            <a:endParaRPr lang="ko-KR" altLang="en-US" sz="1100" dirty="0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4580" y="4716020"/>
            <a:ext cx="392845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ko-KR" altLang="en-US" sz="1100" dirty="0" smtClean="0">
                <a:latin typeface="+mn-ea"/>
              </a:rPr>
              <a:t>이번 전시는 </a:t>
            </a:r>
            <a:r>
              <a:rPr lang="ko-KR" altLang="en-US" sz="1100" dirty="0" err="1" smtClean="0">
                <a:latin typeface="+mn-ea"/>
              </a:rPr>
              <a:t>칼데콧</a:t>
            </a:r>
            <a:r>
              <a:rPr lang="ko-KR" altLang="en-US" sz="1100" dirty="0" smtClean="0">
                <a:latin typeface="+mn-ea"/>
              </a:rPr>
              <a:t> 수상작가들의 작품이 갖는 의미를 문화적 배경</a:t>
            </a:r>
            <a:r>
              <a:rPr lang="en-US" altLang="ko-KR" sz="1100" dirty="0" smtClean="0">
                <a:latin typeface="+mn-ea"/>
              </a:rPr>
              <a:t>/</a:t>
            </a:r>
            <a:r>
              <a:rPr lang="ko-KR" altLang="en-US" sz="1100" dirty="0" smtClean="0">
                <a:latin typeface="+mn-ea"/>
              </a:rPr>
              <a:t>포착된 사건</a:t>
            </a:r>
            <a:r>
              <a:rPr lang="en-US" altLang="ko-KR" sz="1100" dirty="0" smtClean="0">
                <a:latin typeface="+mn-ea"/>
              </a:rPr>
              <a:t>/</a:t>
            </a:r>
            <a:r>
              <a:rPr lang="ko-KR" altLang="en-US" sz="1100" dirty="0" smtClean="0">
                <a:latin typeface="+mn-ea"/>
              </a:rPr>
              <a:t>관계의 의미라는 키워드를 중심으로 다양한 각도에서 재해석하여 폭넓은 작품 감상이 이루어질 수 있도록 구성되었다</a:t>
            </a:r>
            <a:r>
              <a:rPr lang="en-US" altLang="ko-KR" sz="1100" dirty="0" smtClean="0">
                <a:latin typeface="+mn-ea"/>
              </a:rPr>
              <a:t>. </a:t>
            </a:r>
          </a:p>
        </p:txBody>
      </p:sp>
      <p:grpSp>
        <p:nvGrpSpPr>
          <p:cNvPr id="5" name="그룹 4"/>
          <p:cNvGrpSpPr/>
          <p:nvPr/>
        </p:nvGrpSpPr>
        <p:grpSpPr>
          <a:xfrm>
            <a:off x="351905" y="2411701"/>
            <a:ext cx="6245447" cy="607458"/>
            <a:chOff x="972280" y="2411701"/>
            <a:chExt cx="5625072" cy="607458"/>
          </a:xfrm>
        </p:grpSpPr>
        <p:sp>
          <p:nvSpPr>
            <p:cNvPr id="38" name="TextBox 37"/>
            <p:cNvSpPr txBox="1"/>
            <p:nvPr/>
          </p:nvSpPr>
          <p:spPr>
            <a:xfrm>
              <a:off x="993376" y="2426689"/>
              <a:ext cx="5603976" cy="59247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ko-KR" altLang="en-US" sz="1300" b="1" dirty="0" smtClean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그림책의 노벨상이라 불리는 세계적인 권위의 </a:t>
              </a:r>
              <a:r>
                <a:rPr lang="en-US" altLang="ko-KR" sz="1300" b="1" dirty="0" smtClean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‘</a:t>
              </a:r>
              <a:r>
                <a:rPr lang="ko-KR" altLang="en-US" sz="1300" b="1" dirty="0" err="1" smtClean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칼데콧</a:t>
              </a:r>
              <a:r>
                <a:rPr lang="ko-KR" altLang="en-US" sz="1300" b="1" dirty="0" smtClean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상</a:t>
              </a:r>
              <a:r>
                <a:rPr lang="en-US" altLang="ko-KR" sz="1300" b="1" dirty="0" smtClean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’</a:t>
              </a:r>
              <a:r>
                <a:rPr lang="ko-KR" altLang="en-US" sz="1300" b="1" dirty="0" smtClean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을 수상한 </a:t>
              </a:r>
              <a:endParaRPr lang="en-US" altLang="ko-KR" sz="13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  <a:p>
              <a:pPr algn="ctr">
                <a:lnSpc>
                  <a:spcPct val="125000"/>
                </a:lnSpc>
              </a:pPr>
              <a:r>
                <a:rPr lang="ko-KR" altLang="en-US" sz="1300" b="1" dirty="0" smtClean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미국 그림책 대표 작가들의 원화와 다양한 작품세계를 만날 수 있는 기회</a:t>
              </a:r>
              <a:endParaRPr lang="ko-KR" altLang="en-US" sz="13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972280" y="2411701"/>
              <a:ext cx="5625072" cy="576079"/>
            </a:xfrm>
            <a:prstGeom prst="rect">
              <a:avLst/>
            </a:prstGeom>
            <a:noFill/>
            <a:ln>
              <a:solidFill>
                <a:srgbClr val="CCE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42" name="그림 4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380" y="3153326"/>
            <a:ext cx="1475000" cy="1475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3" name="TextBox 42"/>
          <p:cNvSpPr txBox="1"/>
          <p:nvPr/>
        </p:nvSpPr>
        <p:spPr>
          <a:xfrm>
            <a:off x="3284980" y="8748580"/>
            <a:ext cx="6081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/>
              <a:t>-1-</a:t>
            </a:r>
            <a:endParaRPr lang="ko-KR" altLang="en-US" sz="1000" dirty="0"/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367" t="41002" r="61214" b="34583"/>
          <a:stretch/>
        </p:blipFill>
        <p:spPr bwMode="auto">
          <a:xfrm>
            <a:off x="4411446" y="4716020"/>
            <a:ext cx="961824" cy="1267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그림 2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5280" y="4785441"/>
            <a:ext cx="1008140" cy="11882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45" y="5808473"/>
            <a:ext cx="2141845" cy="1427897"/>
          </a:xfrm>
          <a:prstGeom prst="rect">
            <a:avLst/>
          </a:prstGeom>
        </p:spPr>
      </p:pic>
      <p:sp>
        <p:nvSpPr>
          <p:cNvPr id="31" name="직사각형 30"/>
          <p:cNvSpPr/>
          <p:nvPr/>
        </p:nvSpPr>
        <p:spPr>
          <a:xfrm>
            <a:off x="351905" y="7524410"/>
            <a:ext cx="6245535" cy="9244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620610" y="7452400"/>
            <a:ext cx="3240450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endParaRPr lang="en-US" altLang="ko-KR" sz="1000" b="1" dirty="0" smtClean="0"/>
          </a:p>
          <a:p>
            <a:pPr>
              <a:lnSpc>
                <a:spcPct val="125000"/>
              </a:lnSpc>
            </a:pPr>
            <a:endParaRPr lang="en-US" altLang="ko-KR" sz="1000" b="1" dirty="0" smtClean="0"/>
          </a:p>
          <a:p>
            <a:pPr>
              <a:lnSpc>
                <a:spcPct val="125000"/>
              </a:lnSpc>
            </a:pPr>
            <a:r>
              <a:rPr lang="ko-KR" altLang="en-US" sz="900" dirty="0" smtClean="0"/>
              <a:t>   관람시간 </a:t>
            </a:r>
            <a:r>
              <a:rPr lang="en-US" altLang="ko-KR" sz="900" dirty="0" smtClean="0"/>
              <a:t>: </a:t>
            </a:r>
            <a:r>
              <a:rPr lang="ko-KR" altLang="en-US" sz="900" dirty="0" smtClean="0"/>
              <a:t>오전 </a:t>
            </a:r>
            <a:r>
              <a:rPr lang="en-US" altLang="ko-KR" sz="900" dirty="0" smtClean="0"/>
              <a:t>10</a:t>
            </a:r>
            <a:r>
              <a:rPr lang="ko-KR" altLang="en-US" sz="900" dirty="0" smtClean="0"/>
              <a:t>시</a:t>
            </a:r>
            <a:r>
              <a:rPr lang="en-US" altLang="ko-KR" sz="900" dirty="0" smtClean="0"/>
              <a:t>~</a:t>
            </a:r>
            <a:r>
              <a:rPr lang="ko-KR" altLang="en-US" sz="900" dirty="0" smtClean="0"/>
              <a:t>오후 </a:t>
            </a:r>
            <a:r>
              <a:rPr lang="en-US" altLang="ko-KR" sz="900" dirty="0" smtClean="0"/>
              <a:t>7</a:t>
            </a:r>
            <a:r>
              <a:rPr lang="ko-KR" altLang="en-US" sz="900" dirty="0" smtClean="0"/>
              <a:t>시 </a:t>
            </a:r>
            <a:r>
              <a:rPr lang="en-US" altLang="ko-KR" sz="900" dirty="0" smtClean="0"/>
              <a:t>(</a:t>
            </a:r>
            <a:r>
              <a:rPr lang="ko-KR" altLang="en-US" sz="900" dirty="0" smtClean="0"/>
              <a:t>입장마감 오후 </a:t>
            </a:r>
            <a:r>
              <a:rPr lang="en-US" altLang="ko-KR" sz="900" dirty="0" smtClean="0"/>
              <a:t>6</a:t>
            </a:r>
            <a:r>
              <a:rPr lang="ko-KR" altLang="en-US" sz="900" dirty="0" smtClean="0"/>
              <a:t>시</a:t>
            </a:r>
            <a:r>
              <a:rPr lang="en-US" altLang="ko-KR" sz="900" dirty="0" smtClean="0"/>
              <a:t>)</a:t>
            </a:r>
          </a:p>
          <a:p>
            <a:pPr>
              <a:lnSpc>
                <a:spcPct val="125000"/>
              </a:lnSpc>
            </a:pPr>
            <a:r>
              <a:rPr lang="ko-KR" altLang="en-US" sz="900" dirty="0" smtClean="0"/>
              <a:t>   휴관일 </a:t>
            </a:r>
            <a:r>
              <a:rPr lang="en-US" altLang="ko-KR" sz="900" dirty="0"/>
              <a:t>: </a:t>
            </a:r>
            <a:r>
              <a:rPr lang="ko-KR" altLang="en-US" sz="900" dirty="0"/>
              <a:t>매주 월요일</a:t>
            </a:r>
            <a:r>
              <a:rPr lang="en-US" altLang="ko-KR" sz="900" dirty="0"/>
              <a:t>, </a:t>
            </a:r>
            <a:r>
              <a:rPr lang="ko-KR" altLang="en-US" sz="900" dirty="0" smtClean="0"/>
              <a:t>설날 </a:t>
            </a:r>
            <a:r>
              <a:rPr lang="ko-KR" altLang="en-US" sz="900" dirty="0"/>
              <a:t>또는 추석 당일과 </a:t>
            </a:r>
            <a:r>
              <a:rPr lang="ko-KR" altLang="en-US" sz="900" dirty="0" smtClean="0"/>
              <a:t>다음날</a:t>
            </a:r>
            <a:endParaRPr lang="en-US" altLang="ko-KR" sz="900" dirty="0" smtClean="0"/>
          </a:p>
          <a:p>
            <a:pPr>
              <a:lnSpc>
                <a:spcPct val="125000"/>
              </a:lnSpc>
            </a:pPr>
            <a:r>
              <a:rPr lang="en-US" altLang="ko-KR" sz="900" dirty="0"/>
              <a:t> </a:t>
            </a:r>
            <a:r>
              <a:rPr lang="en-US" altLang="ko-KR" sz="900" dirty="0" smtClean="0"/>
              <a:t>             (5</a:t>
            </a:r>
            <a:r>
              <a:rPr lang="ko-KR" altLang="en-US" sz="900" dirty="0" smtClean="0"/>
              <a:t>월 </a:t>
            </a:r>
            <a:r>
              <a:rPr lang="en-US" altLang="ko-KR" sz="900" dirty="0" smtClean="0"/>
              <a:t>1</a:t>
            </a:r>
            <a:r>
              <a:rPr lang="ko-KR" altLang="en-US" sz="900" dirty="0" smtClean="0"/>
              <a:t>일과 </a:t>
            </a:r>
            <a:r>
              <a:rPr lang="en-US" altLang="ko-KR" sz="900" dirty="0" smtClean="0"/>
              <a:t>8</a:t>
            </a:r>
            <a:r>
              <a:rPr lang="ko-KR" altLang="en-US" sz="900" dirty="0" smtClean="0"/>
              <a:t>일 정상운영</a:t>
            </a:r>
            <a:r>
              <a:rPr lang="en-US" altLang="ko-KR" sz="900" dirty="0" smtClean="0"/>
              <a:t>) </a:t>
            </a:r>
            <a:endParaRPr lang="en-US" altLang="ko-KR" sz="900" dirty="0"/>
          </a:p>
        </p:txBody>
      </p:sp>
      <p:sp>
        <p:nvSpPr>
          <p:cNvPr id="33" name="TextBox 32"/>
          <p:cNvSpPr txBox="1"/>
          <p:nvPr/>
        </p:nvSpPr>
        <p:spPr>
          <a:xfrm>
            <a:off x="3713287" y="7812450"/>
            <a:ext cx="2812143" cy="4204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ko-KR" altLang="en-US" sz="900" dirty="0" smtClean="0"/>
              <a:t>관람료 </a:t>
            </a:r>
            <a:r>
              <a:rPr lang="en-US" altLang="ko-KR" sz="900" dirty="0"/>
              <a:t>: 6,000</a:t>
            </a:r>
            <a:r>
              <a:rPr lang="ko-KR" altLang="en-US" sz="900" dirty="0"/>
              <a:t>원</a:t>
            </a:r>
            <a:r>
              <a:rPr lang="en-US" altLang="ko-KR" sz="900" dirty="0"/>
              <a:t> (</a:t>
            </a:r>
            <a:r>
              <a:rPr lang="ko-KR" altLang="en-US" sz="900" dirty="0"/>
              <a:t>성인</a:t>
            </a:r>
            <a:r>
              <a:rPr lang="en-US" altLang="ko-KR" sz="900" dirty="0"/>
              <a:t>,</a:t>
            </a:r>
            <a:r>
              <a:rPr lang="ko-KR" altLang="en-US" sz="900" dirty="0"/>
              <a:t>아동 동</a:t>
            </a:r>
            <a:r>
              <a:rPr lang="ko-KR" altLang="ko-KR" sz="900" dirty="0"/>
              <a:t>일</a:t>
            </a:r>
            <a:r>
              <a:rPr lang="en-US" altLang="ko-KR" sz="900" dirty="0"/>
              <a:t>) </a:t>
            </a:r>
            <a:endParaRPr lang="en-US" altLang="ko-KR" sz="900" dirty="0" smtClean="0"/>
          </a:p>
          <a:p>
            <a:pPr>
              <a:lnSpc>
                <a:spcPct val="125000"/>
              </a:lnSpc>
            </a:pPr>
            <a:r>
              <a:rPr lang="ko-KR" altLang="en-US" sz="900" dirty="0" smtClean="0"/>
              <a:t>홈페이지 </a:t>
            </a:r>
            <a:r>
              <a:rPr lang="en-US" altLang="ko-KR" sz="900" dirty="0"/>
              <a:t>: hmoka.org  / </a:t>
            </a:r>
            <a:r>
              <a:rPr lang="ko-KR" altLang="en-US" sz="900" dirty="0"/>
              <a:t>전화 </a:t>
            </a:r>
            <a:r>
              <a:rPr lang="en-US" altLang="ko-KR" sz="900" dirty="0"/>
              <a:t>: 031.5170.3700 </a:t>
            </a:r>
            <a:endParaRPr lang="ko-KR" altLang="en-US" sz="900" dirty="0"/>
          </a:p>
        </p:txBody>
      </p:sp>
      <p:cxnSp>
        <p:nvCxnSpPr>
          <p:cNvPr id="34" name="직선 연결선 33"/>
          <p:cNvCxnSpPr/>
          <p:nvPr/>
        </p:nvCxnSpPr>
        <p:spPr>
          <a:xfrm>
            <a:off x="764630" y="7893077"/>
            <a:ext cx="0" cy="3398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>
            <a:off x="3738910" y="7889118"/>
            <a:ext cx="0" cy="3553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/>
          <p:cNvSpPr/>
          <p:nvPr/>
        </p:nvSpPr>
        <p:spPr>
          <a:xfrm>
            <a:off x="438380" y="7608932"/>
            <a:ext cx="2108046" cy="1315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050" b="1" dirty="0" smtClean="0">
                <a:solidFill>
                  <a:schemeClr val="tx1"/>
                </a:solidFill>
              </a:rPr>
              <a:t>     관람안내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85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5184" y="203592"/>
            <a:ext cx="2632168" cy="326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모서리가 둥근 직사각형 2"/>
          <p:cNvSpPr/>
          <p:nvPr/>
        </p:nvSpPr>
        <p:spPr>
          <a:xfrm>
            <a:off x="260560" y="619854"/>
            <a:ext cx="6597440" cy="7116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i="1" dirty="0" smtClean="0">
                <a:solidFill>
                  <a:schemeClr val="tx1"/>
                </a:solidFill>
                <a:ea typeface="나눔고딕 ExtraBold" panose="020D0904000000000000" pitchFamily="50" charset="-127"/>
              </a:rPr>
              <a:t>MOKA</a:t>
            </a:r>
            <a:r>
              <a:rPr lang="ko-KR" altLang="en-US" b="1" i="1" dirty="0" smtClean="0">
                <a:solidFill>
                  <a:schemeClr val="tx1"/>
                </a:solidFill>
                <a:ea typeface="나눔고딕 ExtraBold" panose="020D0904000000000000" pitchFamily="50" charset="-127"/>
              </a:rPr>
              <a:t>를 즐기는 방법</a:t>
            </a:r>
            <a:r>
              <a:rPr lang="en-US" altLang="ko-KR" b="1" i="1" dirty="0" smtClean="0">
                <a:solidFill>
                  <a:schemeClr val="tx1"/>
                </a:solidFill>
                <a:ea typeface="나눔고딕 ExtraBold" panose="020D0904000000000000" pitchFamily="50" charset="-127"/>
              </a:rPr>
              <a:t> 2: </a:t>
            </a:r>
            <a:r>
              <a:rPr lang="ko-KR" altLang="en-US" b="1" i="1" dirty="0" err="1" smtClean="0">
                <a:solidFill>
                  <a:schemeClr val="tx1"/>
                </a:solidFill>
                <a:ea typeface="나눔고딕 ExtraBold" panose="020D0904000000000000" pitchFamily="50" charset="-127"/>
              </a:rPr>
              <a:t>열린서재와</a:t>
            </a:r>
            <a:r>
              <a:rPr lang="ko-KR" altLang="en-US" b="1" i="1" dirty="0" smtClean="0">
                <a:solidFill>
                  <a:schemeClr val="tx1"/>
                </a:solidFill>
                <a:ea typeface="나눔고딕 ExtraBold" panose="020D0904000000000000" pitchFamily="50" charset="-127"/>
              </a:rPr>
              <a:t> 전시해설 이용</a:t>
            </a:r>
            <a:endParaRPr lang="en-US" altLang="ko-KR" b="1" i="1" dirty="0">
              <a:solidFill>
                <a:srgbClr val="3366FF"/>
              </a:solidFill>
              <a:ea typeface="나눔고딕 ExtraBold" panose="020D0904000000000000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32570" y="1187530"/>
            <a:ext cx="6264782" cy="109325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332570" y="1475570"/>
            <a:ext cx="6264870" cy="720100"/>
          </a:xfrm>
          <a:prstGeom prst="rect">
            <a:avLst/>
          </a:prstGeom>
          <a:solidFill>
            <a:srgbClr val="CCECFF"/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5000"/>
              </a:lnSpc>
            </a:pPr>
            <a:r>
              <a:rPr lang="en-US" altLang="ko-KR" sz="1500" dirty="0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6</a:t>
            </a:r>
            <a:r>
              <a:rPr lang="ko-KR" altLang="en-US" sz="1500" dirty="0" err="1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천여권의</a:t>
            </a:r>
            <a:r>
              <a:rPr lang="ko-KR" altLang="en-US" sz="1500" dirty="0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 그림책 서가에서 책도 읽고 </a:t>
            </a:r>
            <a:r>
              <a:rPr lang="ko-KR" altLang="en-US" sz="1500" dirty="0" err="1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스토리텔링도</a:t>
            </a:r>
            <a:r>
              <a:rPr lang="ko-KR" altLang="en-US" sz="1500" dirty="0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 듣고</a:t>
            </a:r>
            <a:r>
              <a:rPr lang="en-US" altLang="ko-KR" sz="1500" dirty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,</a:t>
            </a:r>
            <a:endParaRPr lang="en-US" altLang="ko-KR" sz="1500" dirty="0" smtClean="0">
              <a:solidFill>
                <a:schemeClr val="tx1"/>
              </a:solidFill>
              <a:latin typeface="Noto Sans CJK KR Bold" pitchFamily="34" charset="-127"/>
              <a:ea typeface="Noto Sans CJK KR Bold" pitchFamily="34" charset="-127"/>
            </a:endParaRPr>
          </a:p>
          <a:p>
            <a:pPr algn="ctr">
              <a:lnSpc>
                <a:spcPct val="125000"/>
              </a:lnSpc>
            </a:pPr>
            <a:r>
              <a:rPr lang="ko-KR" altLang="en-US" sz="1500" dirty="0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전시에 얽힌 재미있는 이야기를 들려주는 로봇 </a:t>
            </a:r>
            <a:r>
              <a:rPr lang="ko-KR" altLang="en-US" sz="1500" dirty="0" err="1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도슨트</a:t>
            </a:r>
            <a:r>
              <a:rPr lang="ko-KR" altLang="en-US" sz="1500" dirty="0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 모모도 만나요</a:t>
            </a:r>
            <a:r>
              <a:rPr lang="en-US" altLang="ko-KR" sz="1500" dirty="0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!</a:t>
            </a:r>
            <a:r>
              <a:rPr lang="ko-KR" altLang="en-US" sz="1500" dirty="0" smtClean="0">
                <a:solidFill>
                  <a:schemeClr val="tx1"/>
                </a:solidFill>
                <a:latin typeface="Noto Sans CJK KR Bold" pitchFamily="34" charset="-127"/>
                <a:ea typeface="Noto Sans CJK KR Bold" pitchFamily="34" charset="-127"/>
              </a:rPr>
              <a:t> </a:t>
            </a:r>
            <a:endParaRPr lang="ko-KR" altLang="en-US" sz="1500" dirty="0">
              <a:solidFill>
                <a:schemeClr val="tx1"/>
              </a:solidFill>
              <a:latin typeface="Noto Sans CJK KR Bold" pitchFamily="34" charset="-127"/>
              <a:ea typeface="Noto Sans CJK KR Bold" pitchFamily="34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6786" y="5436120"/>
            <a:ext cx="6190566" cy="342401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ko-KR" altLang="en-US" sz="1300" b="1" dirty="0" err="1" smtClean="0">
                <a:latin typeface="+mj-ea"/>
                <a:ea typeface="+mj-ea"/>
              </a:rPr>
              <a:t>로봇도슨트</a:t>
            </a:r>
            <a:r>
              <a:rPr lang="ko-KR" altLang="en-US" sz="1300" b="1" dirty="0" smtClean="0">
                <a:latin typeface="+mj-ea"/>
                <a:ea typeface="+mj-ea"/>
              </a:rPr>
              <a:t> </a:t>
            </a:r>
            <a:r>
              <a:rPr lang="en-US" altLang="ko-KR" sz="1300" b="1" dirty="0" smtClean="0">
                <a:latin typeface="+mj-ea"/>
                <a:ea typeface="+mj-ea"/>
              </a:rPr>
              <a:t>‘</a:t>
            </a:r>
            <a:r>
              <a:rPr lang="ko-KR" altLang="en-US" sz="1300" b="1" dirty="0" smtClean="0">
                <a:latin typeface="+mj-ea"/>
                <a:ea typeface="+mj-ea"/>
              </a:rPr>
              <a:t>모모</a:t>
            </a:r>
            <a:r>
              <a:rPr lang="en-US" altLang="ko-KR" sz="1300" b="1" dirty="0" smtClean="0">
                <a:latin typeface="+mj-ea"/>
                <a:ea typeface="+mj-ea"/>
              </a:rPr>
              <a:t>’</a:t>
            </a:r>
            <a:r>
              <a:rPr lang="ko-KR" altLang="en-US" sz="1300" b="1" dirty="0" smtClean="0">
                <a:latin typeface="+mj-ea"/>
                <a:ea typeface="+mj-ea"/>
              </a:rPr>
              <a:t>와 </a:t>
            </a:r>
            <a:r>
              <a:rPr lang="ko-KR" altLang="en-US" sz="1300" b="1" dirty="0" err="1" smtClean="0">
                <a:latin typeface="+mj-ea"/>
                <a:ea typeface="+mj-ea"/>
              </a:rPr>
              <a:t>도슨트</a:t>
            </a:r>
            <a:r>
              <a:rPr lang="ko-KR" altLang="en-US" sz="1300" b="1" dirty="0" smtClean="0">
                <a:latin typeface="+mj-ea"/>
                <a:ea typeface="+mj-ea"/>
              </a:rPr>
              <a:t> 선생님과 함께 전시에 얽힌 재미있는 이야기 듣기</a:t>
            </a:r>
            <a:endParaRPr lang="ko-KR" altLang="en-US" sz="1300" b="1" dirty="0">
              <a:latin typeface="+mj-ea"/>
              <a:ea typeface="+mj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84980" y="8748580"/>
            <a:ext cx="6081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/>
              <a:t>-2-</a:t>
            </a:r>
            <a:endParaRPr lang="ko-KR" altLang="en-US" sz="10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1161" y="4004019"/>
            <a:ext cx="1872260" cy="1144061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264"/>
          <a:stretch/>
        </p:blipFill>
        <p:spPr>
          <a:xfrm>
            <a:off x="458910" y="3002203"/>
            <a:ext cx="1745920" cy="106831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235097" y="3059790"/>
            <a:ext cx="421832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ko-KR" altLang="en-US" sz="1100" dirty="0" smtClean="0">
                <a:latin typeface="+mn-ea"/>
              </a:rPr>
              <a:t>어린이의 생각과 느낌이 담긴 동심의 관점에서 가족</a:t>
            </a:r>
            <a:r>
              <a:rPr lang="en-US" altLang="ko-KR" sz="1100" dirty="0" smtClean="0">
                <a:latin typeface="+mn-ea"/>
              </a:rPr>
              <a:t>, </a:t>
            </a:r>
            <a:r>
              <a:rPr lang="ko-KR" altLang="en-US" sz="1100" dirty="0" smtClean="0">
                <a:latin typeface="+mn-ea"/>
              </a:rPr>
              <a:t>모험</a:t>
            </a:r>
            <a:r>
              <a:rPr lang="en-US" altLang="ko-KR" sz="1100" dirty="0" smtClean="0">
                <a:latin typeface="+mn-ea"/>
              </a:rPr>
              <a:t>, </a:t>
            </a:r>
            <a:r>
              <a:rPr lang="ko-KR" altLang="en-US" sz="1100" dirty="0" smtClean="0">
                <a:latin typeface="+mn-ea"/>
              </a:rPr>
              <a:t>약속</a:t>
            </a:r>
            <a:r>
              <a:rPr lang="en-US" altLang="ko-KR" sz="1100" dirty="0" smtClean="0">
                <a:latin typeface="+mn-ea"/>
              </a:rPr>
              <a:t>, </a:t>
            </a:r>
            <a:r>
              <a:rPr lang="ko-KR" altLang="en-US" sz="1100" dirty="0" smtClean="0">
                <a:latin typeface="+mn-ea"/>
              </a:rPr>
              <a:t>용기와 같은 </a:t>
            </a:r>
            <a:r>
              <a:rPr lang="en-US" altLang="ko-KR" sz="1100" dirty="0" smtClean="0">
                <a:latin typeface="+mn-ea"/>
              </a:rPr>
              <a:t>75</a:t>
            </a:r>
            <a:r>
              <a:rPr lang="ko-KR" altLang="en-US" sz="1100" dirty="0" smtClean="0">
                <a:latin typeface="+mn-ea"/>
              </a:rPr>
              <a:t>개의 주제어로 분류한 그림책들로 채워진 서가에서  그림책을 자유롭게 누비며 탐색할 수 있다</a:t>
            </a:r>
            <a:r>
              <a:rPr lang="en-US" altLang="ko-KR" sz="1100" dirty="0" smtClean="0">
                <a:latin typeface="+mn-ea"/>
              </a:rPr>
              <a:t>.</a:t>
            </a:r>
          </a:p>
          <a:p>
            <a:pPr>
              <a:lnSpc>
                <a:spcPct val="125000"/>
              </a:lnSpc>
              <a:defRPr/>
            </a:pPr>
            <a:r>
              <a:rPr lang="en-US" altLang="ko-KR" sz="1100" dirty="0" smtClean="0">
                <a:latin typeface="+mn-ea"/>
              </a:rPr>
              <a:t> * </a:t>
            </a:r>
            <a:r>
              <a:rPr lang="ko-KR" altLang="en-US" sz="1100" dirty="0" smtClean="0">
                <a:latin typeface="+mn-ea"/>
              </a:rPr>
              <a:t>전시입장객 자유이용 가능</a:t>
            </a:r>
            <a:endParaRPr lang="en-US" altLang="ko-KR" sz="1100" dirty="0">
              <a:latin typeface="+mn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2570" y="4209361"/>
            <a:ext cx="390367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ko-KR" altLang="en-US" sz="1100" b="1" dirty="0" smtClean="0">
                <a:solidFill>
                  <a:srgbClr val="3333FF"/>
                </a:solidFill>
                <a:latin typeface="+mn-ea"/>
              </a:rPr>
              <a:t>  </a:t>
            </a:r>
            <a:r>
              <a:rPr lang="en-US" altLang="ko-KR" sz="1100" b="1" dirty="0" smtClean="0">
                <a:solidFill>
                  <a:srgbClr val="3333FF"/>
                </a:solidFill>
                <a:latin typeface="+mn-ea"/>
              </a:rPr>
              <a:t>[</a:t>
            </a:r>
            <a:r>
              <a:rPr lang="ko-KR" altLang="en-US" sz="1100" b="1" dirty="0" err="1" smtClean="0">
                <a:solidFill>
                  <a:srgbClr val="3333FF"/>
                </a:solidFill>
                <a:latin typeface="+mn-ea"/>
              </a:rPr>
              <a:t>북마스터의</a:t>
            </a:r>
            <a:r>
              <a:rPr lang="ko-KR" altLang="en-US" sz="1100" b="1" dirty="0" smtClean="0">
                <a:solidFill>
                  <a:srgbClr val="3333FF"/>
                </a:solidFill>
                <a:latin typeface="+mn-ea"/>
              </a:rPr>
              <a:t> </a:t>
            </a:r>
            <a:r>
              <a:rPr lang="ko-KR" altLang="en-US" sz="1100" b="1" dirty="0" err="1" smtClean="0">
                <a:solidFill>
                  <a:srgbClr val="3333FF"/>
                </a:solidFill>
                <a:latin typeface="+mn-ea"/>
              </a:rPr>
              <a:t>스토리텔링</a:t>
            </a:r>
            <a:r>
              <a:rPr lang="en-US" altLang="ko-KR" sz="1100" b="1" dirty="0" smtClean="0">
                <a:solidFill>
                  <a:srgbClr val="3333FF"/>
                </a:solidFill>
                <a:latin typeface="+mn-ea"/>
              </a:rPr>
              <a:t>]</a:t>
            </a:r>
            <a:r>
              <a:rPr lang="ko-KR" altLang="en-US" sz="1100" b="1" dirty="0" smtClean="0">
                <a:solidFill>
                  <a:srgbClr val="3333FF"/>
                </a:solidFill>
                <a:latin typeface="+mn-ea"/>
              </a:rPr>
              <a:t>  </a:t>
            </a:r>
            <a:endParaRPr lang="en-US" altLang="ko-KR" sz="1100" b="1" dirty="0" smtClean="0">
              <a:solidFill>
                <a:srgbClr val="3333FF"/>
              </a:solidFill>
              <a:latin typeface="+mn-ea"/>
            </a:endParaRPr>
          </a:p>
          <a:p>
            <a:pPr>
              <a:lnSpc>
                <a:spcPct val="125000"/>
              </a:lnSpc>
              <a:defRPr/>
            </a:pPr>
            <a:r>
              <a:rPr lang="en-US" altLang="ko-KR" sz="1100" dirty="0">
                <a:latin typeface="+mn-ea"/>
              </a:rPr>
              <a:t> </a:t>
            </a:r>
            <a:r>
              <a:rPr lang="en-US" altLang="ko-KR" sz="1100" dirty="0" smtClean="0">
                <a:latin typeface="+mn-ea"/>
              </a:rPr>
              <a:t> </a:t>
            </a:r>
            <a:r>
              <a:rPr lang="ko-KR" altLang="en-US" sz="1100" dirty="0" err="1" smtClean="0">
                <a:latin typeface="+mn-ea"/>
              </a:rPr>
              <a:t>북마스터가</a:t>
            </a:r>
            <a:r>
              <a:rPr lang="ko-KR" altLang="en-US" sz="1100" dirty="0" smtClean="0">
                <a:latin typeface="+mn-ea"/>
              </a:rPr>
              <a:t> 읽어주는 그림책을 감상하며</a:t>
            </a:r>
            <a:r>
              <a:rPr lang="en-US" altLang="ko-KR" sz="1100" dirty="0" smtClean="0">
                <a:latin typeface="+mn-ea"/>
              </a:rPr>
              <a:t>,  </a:t>
            </a:r>
            <a:r>
              <a:rPr lang="ko-KR" altLang="en-US" sz="1100" dirty="0" smtClean="0">
                <a:latin typeface="+mn-ea"/>
              </a:rPr>
              <a:t>친구들과 </a:t>
            </a:r>
            <a:endParaRPr lang="en-US" altLang="ko-KR" sz="1100" dirty="0" smtClean="0">
              <a:latin typeface="+mn-ea"/>
            </a:endParaRPr>
          </a:p>
          <a:p>
            <a:pPr>
              <a:lnSpc>
                <a:spcPct val="125000"/>
              </a:lnSpc>
              <a:defRPr/>
            </a:pPr>
            <a:r>
              <a:rPr lang="en-US" altLang="ko-KR" sz="1100" dirty="0">
                <a:latin typeface="+mn-ea"/>
              </a:rPr>
              <a:t> </a:t>
            </a:r>
            <a:r>
              <a:rPr lang="en-US" altLang="ko-KR" sz="1100" dirty="0" smtClean="0">
                <a:latin typeface="+mn-ea"/>
              </a:rPr>
              <a:t> </a:t>
            </a:r>
            <a:r>
              <a:rPr lang="ko-KR" altLang="en-US" sz="1100" dirty="0" smtClean="0">
                <a:latin typeface="+mn-ea"/>
              </a:rPr>
              <a:t>재미있는 이야기를 나누어보는 시간</a:t>
            </a:r>
            <a:r>
              <a:rPr lang="en-US" altLang="ko-KR" sz="1100" dirty="0" smtClean="0">
                <a:latin typeface="+mn-ea"/>
              </a:rPr>
              <a:t> </a:t>
            </a:r>
          </a:p>
          <a:p>
            <a:pPr>
              <a:lnSpc>
                <a:spcPct val="125000"/>
              </a:lnSpc>
              <a:defRPr/>
            </a:pPr>
            <a:r>
              <a:rPr lang="en-US" altLang="ko-KR" sz="1100" b="1" dirty="0">
                <a:latin typeface="+mn-ea"/>
              </a:rPr>
              <a:t> </a:t>
            </a:r>
            <a:r>
              <a:rPr lang="en-US" altLang="ko-KR" sz="1100" b="1" dirty="0" smtClean="0">
                <a:latin typeface="+mn-ea"/>
              </a:rPr>
              <a:t>  </a:t>
            </a:r>
            <a:r>
              <a:rPr lang="en-US" altLang="ko-KR" sz="1100" dirty="0" smtClean="0">
                <a:latin typeface="+mn-ea"/>
              </a:rPr>
              <a:t>* </a:t>
            </a:r>
            <a:r>
              <a:rPr lang="ko-KR" altLang="en-US" sz="1100" dirty="0" smtClean="0">
                <a:latin typeface="+mn-ea"/>
              </a:rPr>
              <a:t>화</a:t>
            </a:r>
            <a:r>
              <a:rPr lang="en-US" altLang="ko-KR" sz="1100" dirty="0" smtClean="0">
                <a:latin typeface="+mn-ea"/>
              </a:rPr>
              <a:t>~</a:t>
            </a:r>
            <a:r>
              <a:rPr lang="ko-KR" altLang="en-US" sz="1100" dirty="0" smtClean="0">
                <a:latin typeface="+mn-ea"/>
              </a:rPr>
              <a:t>일</a:t>
            </a:r>
            <a:r>
              <a:rPr lang="en-US" altLang="ko-KR" sz="1100" dirty="0" smtClean="0">
                <a:latin typeface="+mn-ea"/>
              </a:rPr>
              <a:t>, </a:t>
            </a:r>
            <a:r>
              <a:rPr lang="ko-KR" altLang="en-US" sz="1100" dirty="0" smtClean="0">
                <a:latin typeface="+mn-ea"/>
              </a:rPr>
              <a:t>오후 </a:t>
            </a:r>
            <a:r>
              <a:rPr lang="en-US" altLang="ko-KR" sz="1100" dirty="0" smtClean="0">
                <a:latin typeface="+mn-ea"/>
              </a:rPr>
              <a:t>3</a:t>
            </a:r>
            <a:r>
              <a:rPr lang="ko-KR" altLang="en-US" sz="1100" dirty="0" smtClean="0">
                <a:latin typeface="+mn-ea"/>
              </a:rPr>
              <a:t>시 </a:t>
            </a:r>
            <a:r>
              <a:rPr lang="en-US" altLang="ko-KR" sz="1100" dirty="0" smtClean="0">
                <a:latin typeface="+mn-ea"/>
              </a:rPr>
              <a:t>/ </a:t>
            </a:r>
            <a:r>
              <a:rPr lang="ko-KR" altLang="en-US" sz="1100" dirty="0" smtClean="0">
                <a:latin typeface="+mn-ea"/>
              </a:rPr>
              <a:t>관람객 누구나 참여가능</a:t>
            </a:r>
            <a:endParaRPr lang="en-US" altLang="ko-KR" sz="1100" dirty="0" smtClean="0">
              <a:latin typeface="+mn-ea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404580" y="2412446"/>
            <a:ext cx="6213868" cy="431314"/>
            <a:chOff x="404580" y="2340436"/>
            <a:chExt cx="6213868" cy="357389"/>
          </a:xfrm>
        </p:grpSpPr>
        <p:sp>
          <p:nvSpPr>
            <p:cNvPr id="38" name="TextBox 37"/>
            <p:cNvSpPr txBox="1"/>
            <p:nvPr/>
          </p:nvSpPr>
          <p:spPr>
            <a:xfrm>
              <a:off x="406771" y="2354679"/>
              <a:ext cx="6190581" cy="28371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ko-KR" altLang="en-US" sz="1300" b="1" dirty="0" smtClean="0">
                  <a:latin typeface="+mj-ea"/>
                  <a:ea typeface="+mj-ea"/>
                </a:rPr>
                <a:t>독서의 숲</a:t>
              </a:r>
              <a:r>
                <a:rPr lang="en-US" altLang="ko-KR" sz="1300" b="1" dirty="0" smtClean="0">
                  <a:latin typeface="+mj-ea"/>
                  <a:ea typeface="+mj-ea"/>
                </a:rPr>
                <a:t>,</a:t>
              </a:r>
              <a:r>
                <a:rPr lang="ko-KR" altLang="en-US" sz="1300" b="1" dirty="0" smtClean="0">
                  <a:latin typeface="+mj-ea"/>
                  <a:ea typeface="+mj-ea"/>
                </a:rPr>
                <a:t> 열린 서재에서 만나는 다양한 프로그램</a:t>
              </a:r>
              <a:endParaRPr lang="ko-KR" altLang="en-US" sz="1300" b="1" dirty="0">
                <a:latin typeface="+mj-ea"/>
                <a:ea typeface="+mj-ea"/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404580" y="2340436"/>
              <a:ext cx="6213868" cy="357389"/>
            </a:xfrm>
            <a:prstGeom prst="rect">
              <a:avLst/>
            </a:prstGeom>
            <a:noFill/>
            <a:ln>
              <a:solidFill>
                <a:srgbClr val="CCE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/>
            </a:p>
          </p:txBody>
        </p:sp>
      </p:grpSp>
      <p:sp>
        <p:nvSpPr>
          <p:cNvPr id="43" name="직사각형 42"/>
          <p:cNvSpPr/>
          <p:nvPr/>
        </p:nvSpPr>
        <p:spPr>
          <a:xfrm>
            <a:off x="404580" y="5364110"/>
            <a:ext cx="6213852" cy="504070"/>
          </a:xfrm>
          <a:prstGeom prst="rect">
            <a:avLst/>
          </a:prstGeom>
          <a:noFill/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642" t="66797" r="63963" b="10130"/>
          <a:stretch/>
        </p:blipFill>
        <p:spPr>
          <a:xfrm>
            <a:off x="476590" y="6228230"/>
            <a:ext cx="1512210" cy="2030230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2096775" y="6562233"/>
            <a:ext cx="4521657" cy="281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US" altLang="ko-KR" sz="1100" dirty="0" smtClean="0"/>
              <a:t>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091076" y="6267460"/>
            <a:ext cx="4434354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1100" b="1" dirty="0" smtClean="0">
                <a:latin typeface="+mn-ea"/>
              </a:rPr>
              <a:t>■ </a:t>
            </a:r>
            <a:r>
              <a:rPr lang="ko-KR" altLang="en-US" sz="1100" b="1" dirty="0" err="1" smtClean="0">
                <a:latin typeface="+mn-ea"/>
              </a:rPr>
              <a:t>로봇도슨트</a:t>
            </a:r>
            <a:r>
              <a:rPr lang="ko-KR" altLang="en-US" sz="1100" b="1" dirty="0" smtClean="0">
                <a:latin typeface="+mn-ea"/>
              </a:rPr>
              <a:t> </a:t>
            </a:r>
            <a:r>
              <a:rPr lang="en-US" altLang="ko-KR" sz="1100" b="1" dirty="0" smtClean="0">
                <a:latin typeface="+mn-ea"/>
              </a:rPr>
              <a:t>‘</a:t>
            </a:r>
            <a:r>
              <a:rPr lang="ko-KR" altLang="en-US" sz="1100" b="1" dirty="0" smtClean="0">
                <a:latin typeface="+mn-ea"/>
              </a:rPr>
              <a:t>모모</a:t>
            </a:r>
            <a:r>
              <a:rPr lang="en-US" altLang="ko-KR" sz="1100" b="1" dirty="0" smtClean="0">
                <a:latin typeface="+mn-ea"/>
              </a:rPr>
              <a:t>’ (</a:t>
            </a:r>
            <a:r>
              <a:rPr lang="ko-KR" altLang="en-US" sz="1100" b="1" dirty="0" smtClean="0">
                <a:latin typeface="+mn-ea"/>
              </a:rPr>
              <a:t>평일 </a:t>
            </a:r>
            <a:r>
              <a:rPr lang="en-US" altLang="ko-KR" sz="1100" b="1" dirty="0" smtClean="0">
                <a:latin typeface="+mn-ea"/>
              </a:rPr>
              <a:t>16:00 / </a:t>
            </a:r>
            <a:r>
              <a:rPr lang="ko-KR" altLang="en-US" sz="1100" b="1" dirty="0" smtClean="0">
                <a:latin typeface="+mn-ea"/>
              </a:rPr>
              <a:t>주말 </a:t>
            </a:r>
            <a:r>
              <a:rPr lang="en-US" altLang="ko-KR" sz="1100" b="1" dirty="0" smtClean="0">
                <a:latin typeface="+mn-ea"/>
              </a:rPr>
              <a:t>11:00)</a:t>
            </a:r>
          </a:p>
          <a:p>
            <a:pPr>
              <a:defRPr/>
            </a:pPr>
            <a:endParaRPr lang="en-US" altLang="ko-KR" sz="500" b="1" dirty="0" smtClean="0">
              <a:latin typeface="+mn-ea"/>
            </a:endParaRPr>
          </a:p>
          <a:p>
            <a:r>
              <a:rPr lang="ko-KR" altLang="ko-KR" sz="1100" dirty="0" smtClean="0">
                <a:latin typeface="+mn-ea"/>
              </a:rPr>
              <a:t>어린이들이 </a:t>
            </a:r>
            <a:r>
              <a:rPr lang="ko-KR" altLang="ko-KR" sz="1100" dirty="0">
                <a:latin typeface="+mn-ea"/>
              </a:rPr>
              <a:t>보다 친숙하게 문화예술을 접할 수 </a:t>
            </a:r>
            <a:r>
              <a:rPr lang="ko-KR" altLang="ko-KR" sz="1100" dirty="0" smtClean="0">
                <a:latin typeface="+mn-ea"/>
              </a:rPr>
              <a:t>있도록</a:t>
            </a:r>
            <a:r>
              <a:rPr lang="en-US" altLang="ko-KR" sz="1100" dirty="0" smtClean="0">
                <a:latin typeface="+mn-ea"/>
              </a:rPr>
              <a:t> </a:t>
            </a:r>
            <a:r>
              <a:rPr lang="ko-KR" altLang="ko-KR" sz="1100" dirty="0" smtClean="0">
                <a:latin typeface="+mn-ea"/>
              </a:rPr>
              <a:t>전시 </a:t>
            </a:r>
            <a:r>
              <a:rPr lang="ko-KR" altLang="ko-KR" sz="1100" dirty="0">
                <a:latin typeface="+mn-ea"/>
              </a:rPr>
              <a:t>해설을 하는 </a:t>
            </a:r>
            <a:r>
              <a:rPr lang="en-US" altLang="ko-KR" sz="1100" dirty="0">
                <a:latin typeface="+mn-ea"/>
              </a:rPr>
              <a:t>‘</a:t>
            </a:r>
            <a:r>
              <a:rPr lang="ko-KR" altLang="ko-KR" sz="1100" dirty="0">
                <a:latin typeface="+mn-ea"/>
              </a:rPr>
              <a:t>로봇 </a:t>
            </a:r>
            <a:r>
              <a:rPr lang="ko-KR" altLang="ko-KR" sz="1100" dirty="0" err="1" smtClean="0">
                <a:latin typeface="+mn-ea"/>
              </a:rPr>
              <a:t>도슨트</a:t>
            </a:r>
            <a:r>
              <a:rPr lang="en-US" altLang="ko-KR" sz="1100" dirty="0" smtClean="0">
                <a:latin typeface="+mn-ea"/>
              </a:rPr>
              <a:t>’</a:t>
            </a:r>
            <a:r>
              <a:rPr lang="ko-KR" altLang="en-US" sz="1100" dirty="0" smtClean="0">
                <a:latin typeface="+mn-ea"/>
              </a:rPr>
              <a:t>를 운영한다</a:t>
            </a:r>
            <a:r>
              <a:rPr lang="en-US" altLang="ko-KR" sz="1100" dirty="0" smtClean="0">
                <a:latin typeface="+mn-ea"/>
              </a:rPr>
              <a:t>. ‘</a:t>
            </a:r>
            <a:r>
              <a:rPr lang="ko-KR" altLang="ko-KR" sz="1100" dirty="0" smtClean="0">
                <a:latin typeface="+mn-ea"/>
              </a:rPr>
              <a:t>모모</a:t>
            </a:r>
            <a:r>
              <a:rPr lang="en-US" altLang="ko-KR" sz="1100" dirty="0">
                <a:latin typeface="+mn-ea"/>
              </a:rPr>
              <a:t>’</a:t>
            </a:r>
            <a:r>
              <a:rPr lang="ko-KR" altLang="ko-KR" sz="1100" dirty="0">
                <a:latin typeface="+mn-ea"/>
              </a:rPr>
              <a:t>라고 이름 붙여진 이 로봇은 전시장을 </a:t>
            </a:r>
            <a:r>
              <a:rPr lang="ko-KR" altLang="ko-KR" sz="1100" dirty="0" smtClean="0">
                <a:latin typeface="+mn-ea"/>
              </a:rPr>
              <a:t>스스로 </a:t>
            </a:r>
            <a:r>
              <a:rPr lang="ko-KR" altLang="ko-KR" sz="1100" dirty="0">
                <a:latin typeface="+mn-ea"/>
              </a:rPr>
              <a:t>이동하며 작품에 대한 자세한 설명으로 </a:t>
            </a:r>
            <a:r>
              <a:rPr lang="ko-KR" altLang="ko-KR" sz="1100" dirty="0" smtClean="0">
                <a:latin typeface="+mn-ea"/>
              </a:rPr>
              <a:t>전시</a:t>
            </a:r>
            <a:r>
              <a:rPr lang="en-US" altLang="ko-KR" sz="1100" dirty="0" smtClean="0">
                <a:latin typeface="+mn-ea"/>
              </a:rPr>
              <a:t> </a:t>
            </a:r>
            <a:r>
              <a:rPr lang="ko-KR" altLang="en-US" sz="1100" dirty="0" smtClean="0">
                <a:latin typeface="+mn-ea"/>
              </a:rPr>
              <a:t>감상의 색다른 흥미를 유도한</a:t>
            </a:r>
            <a:r>
              <a:rPr lang="ko-KR" altLang="ko-KR" sz="1100" dirty="0" smtClean="0">
                <a:latin typeface="+mn-ea"/>
              </a:rPr>
              <a:t>다</a:t>
            </a:r>
            <a:r>
              <a:rPr lang="en-US" altLang="ko-KR" sz="1100" dirty="0">
                <a:latin typeface="+mn-ea"/>
              </a:rPr>
              <a:t>. </a:t>
            </a:r>
            <a:endParaRPr lang="en-US" altLang="ko-KR" sz="1100" dirty="0" smtClean="0">
              <a:latin typeface="+mn-e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091076" y="7464113"/>
            <a:ext cx="4434354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ko-KR" altLang="en-US" sz="1100" b="1" dirty="0" smtClean="0">
                <a:latin typeface="+mn-ea"/>
              </a:rPr>
              <a:t>■ 자원봉사 </a:t>
            </a:r>
            <a:r>
              <a:rPr lang="ko-KR" altLang="en-US" sz="1100" b="1" dirty="0" err="1" smtClean="0">
                <a:latin typeface="+mn-ea"/>
              </a:rPr>
              <a:t>도슨트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en-US" altLang="ko-KR" sz="1100" b="1" dirty="0" smtClean="0">
                <a:latin typeface="+mn-ea"/>
              </a:rPr>
              <a:t>(</a:t>
            </a:r>
            <a:r>
              <a:rPr lang="ko-KR" altLang="en-US" sz="1100" b="1" dirty="0" smtClean="0">
                <a:latin typeface="+mn-ea"/>
              </a:rPr>
              <a:t>평일 </a:t>
            </a:r>
            <a:r>
              <a:rPr lang="en-US" altLang="ko-KR" sz="1100" b="1" dirty="0" smtClean="0">
                <a:latin typeface="+mn-ea"/>
              </a:rPr>
              <a:t>11:00,14:00 / </a:t>
            </a:r>
            <a:r>
              <a:rPr lang="ko-KR" altLang="en-US" sz="1100" b="1" dirty="0" smtClean="0">
                <a:latin typeface="+mn-ea"/>
              </a:rPr>
              <a:t>주말 </a:t>
            </a:r>
            <a:r>
              <a:rPr lang="en-US" altLang="ko-KR" sz="1100" b="1" dirty="0" smtClean="0">
                <a:latin typeface="+mn-ea"/>
              </a:rPr>
              <a:t>14:00,16:00)</a:t>
            </a:r>
          </a:p>
          <a:p>
            <a:pPr>
              <a:lnSpc>
                <a:spcPct val="125000"/>
              </a:lnSpc>
              <a:defRPr/>
            </a:pPr>
            <a:endParaRPr lang="en-US" altLang="ko-KR" sz="300" b="1" dirty="0" smtClean="0">
              <a:latin typeface="+mn-ea"/>
            </a:endParaRPr>
          </a:p>
          <a:p>
            <a:pPr>
              <a:lnSpc>
                <a:spcPct val="125000"/>
              </a:lnSpc>
              <a:defRPr/>
            </a:pPr>
            <a:r>
              <a:rPr lang="ko-KR" altLang="en-US" sz="1100" dirty="0" smtClean="0">
                <a:latin typeface="+mn-ea"/>
              </a:rPr>
              <a:t>전문 교육을 받은 </a:t>
            </a:r>
            <a:r>
              <a:rPr lang="ko-KR" altLang="en-US" sz="1100" dirty="0" err="1" smtClean="0">
                <a:latin typeface="+mn-ea"/>
              </a:rPr>
              <a:t>도슨트</a:t>
            </a:r>
            <a:r>
              <a:rPr lang="ko-KR" altLang="en-US" sz="1100" dirty="0" smtClean="0">
                <a:latin typeface="+mn-ea"/>
              </a:rPr>
              <a:t> 선생님이 어린이의 눈높이에 맞추어 전시 속에 얽힌 재미난 이야기를 들려주고 자기주도적으로 작품을 감상할 수 있도록 도와준다</a:t>
            </a:r>
            <a:endParaRPr lang="en-US" altLang="ko-KR" sz="1100" dirty="0" smtClean="0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96774" y="6012200"/>
            <a:ext cx="4326379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ko-KR" altLang="en-US" sz="1100" dirty="0" smtClean="0">
                <a:latin typeface="+mn-ea"/>
              </a:rPr>
              <a:t>전시에 대한 폭넓은 이해와 </a:t>
            </a:r>
            <a:r>
              <a:rPr lang="ko-KR" altLang="en-US" sz="1100" dirty="0" err="1" smtClean="0">
                <a:latin typeface="+mn-ea"/>
              </a:rPr>
              <a:t>깊이있는</a:t>
            </a:r>
            <a:r>
              <a:rPr lang="ko-KR" altLang="en-US" sz="1100" dirty="0" smtClean="0">
                <a:latin typeface="+mn-ea"/>
              </a:rPr>
              <a:t> 정보가 궁금하다면</a:t>
            </a:r>
            <a:r>
              <a:rPr lang="en-US" altLang="ko-KR" sz="1100" dirty="0" smtClean="0">
                <a:latin typeface="+mn-ea"/>
              </a:rPr>
              <a:t>?</a:t>
            </a:r>
          </a:p>
          <a:p>
            <a:pPr>
              <a:lnSpc>
                <a:spcPct val="125000"/>
              </a:lnSpc>
              <a:defRPr/>
            </a:pPr>
            <a:endParaRPr lang="en-US" altLang="ko-KR" sz="11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8994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5184" y="203592"/>
            <a:ext cx="2632168" cy="326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476590" y="1475570"/>
            <a:ext cx="5904820" cy="36725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400" b="1" dirty="0">
              <a:solidFill>
                <a:schemeClr val="tx1"/>
              </a:solidFill>
            </a:endParaRPr>
          </a:p>
          <a:p>
            <a:endParaRPr lang="en-US" altLang="ko-KR" sz="1400" b="1" dirty="0" smtClean="0">
              <a:solidFill>
                <a:schemeClr val="tx1"/>
              </a:solidFill>
            </a:endParaRPr>
          </a:p>
          <a:p>
            <a:endParaRPr lang="en-US" altLang="ko-KR" sz="1400" b="1" dirty="0">
              <a:solidFill>
                <a:schemeClr val="tx1"/>
              </a:solidFill>
            </a:endParaRPr>
          </a:p>
          <a:p>
            <a:endParaRPr lang="en-US" altLang="ko-KR" sz="1400" b="1" dirty="0" smtClean="0">
              <a:solidFill>
                <a:schemeClr val="tx1"/>
              </a:solidFill>
            </a:endParaRPr>
          </a:p>
          <a:p>
            <a:endParaRPr lang="en-US" altLang="ko-KR" sz="1400" b="1" dirty="0" smtClean="0">
              <a:solidFill>
                <a:schemeClr val="tx1"/>
              </a:solidFill>
            </a:endParaRPr>
          </a:p>
          <a:p>
            <a:endParaRPr lang="en-US" altLang="ko-KR" sz="1400" b="1" dirty="0">
              <a:solidFill>
                <a:schemeClr val="tx1"/>
              </a:solidFill>
            </a:endParaRPr>
          </a:p>
          <a:p>
            <a:endParaRPr lang="en-US" altLang="ko-KR" sz="1400" b="1" dirty="0" smtClean="0">
              <a:solidFill>
                <a:schemeClr val="tx1"/>
              </a:solidFill>
            </a:endParaRPr>
          </a:p>
          <a:p>
            <a:endParaRPr lang="en-US" altLang="ko-KR" sz="1400" b="1" dirty="0">
              <a:solidFill>
                <a:schemeClr val="tx1"/>
              </a:solidFill>
            </a:endParaRPr>
          </a:p>
          <a:p>
            <a:endParaRPr lang="en-US" altLang="ko-KR" sz="1400" b="1" dirty="0" smtClean="0">
              <a:solidFill>
                <a:schemeClr val="tx1"/>
              </a:solidFill>
            </a:endParaRPr>
          </a:p>
          <a:p>
            <a:endParaRPr lang="en-US" altLang="ko-KR" sz="1400" b="1" dirty="0">
              <a:solidFill>
                <a:schemeClr val="tx1"/>
              </a:solidFill>
            </a:endParaRPr>
          </a:p>
          <a:p>
            <a:endParaRPr lang="en-US" altLang="ko-KR" sz="1400" b="1" dirty="0" smtClean="0">
              <a:solidFill>
                <a:schemeClr val="tx1"/>
              </a:solidFill>
            </a:endParaRPr>
          </a:p>
          <a:p>
            <a:r>
              <a:rPr lang="ko-KR" altLang="en-US" sz="1400" b="1" dirty="0" smtClean="0">
                <a:solidFill>
                  <a:schemeClr val="tx1"/>
                </a:solidFill>
              </a:rPr>
              <a:t> 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404580" y="7164360"/>
            <a:ext cx="6048840" cy="988560"/>
          </a:xfrm>
          <a:prstGeom prst="roundRect">
            <a:avLst/>
          </a:prstGeom>
          <a:solidFill>
            <a:srgbClr val="DDF2FF"/>
          </a:solidFill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1" name="TextBox 10"/>
          <p:cNvSpPr txBox="1"/>
          <p:nvPr/>
        </p:nvSpPr>
        <p:spPr>
          <a:xfrm>
            <a:off x="620610" y="7200486"/>
            <a:ext cx="566819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ko-KR" altLang="ko-KR" sz="1000" dirty="0"/>
              <a:t>※ 본 보도자료 및 주요 작품 이미지 데이터는 </a:t>
            </a:r>
            <a:r>
              <a:rPr lang="ko-KR" altLang="ko-KR" sz="1000" dirty="0" err="1" smtClean="0"/>
              <a:t>현대어린이책미술관</a:t>
            </a:r>
            <a:r>
              <a:rPr lang="en-US" altLang="ko-KR" sz="1000" dirty="0" smtClean="0"/>
              <a:t> </a:t>
            </a:r>
            <a:r>
              <a:rPr lang="ko-KR" altLang="ko-KR" sz="1000" dirty="0" err="1" smtClean="0"/>
              <a:t>웹하드</a:t>
            </a:r>
            <a:r>
              <a:rPr lang="ko-KR" altLang="ko-KR" sz="1000" dirty="0" smtClean="0"/>
              <a:t> </a:t>
            </a:r>
            <a:r>
              <a:rPr lang="ko-KR" altLang="ko-KR" sz="1000" dirty="0"/>
              <a:t>시스템</a:t>
            </a:r>
            <a:r>
              <a:rPr lang="en-US" altLang="ko-KR" sz="1000" dirty="0"/>
              <a:t>(</a:t>
            </a:r>
            <a:r>
              <a:rPr lang="en-US" altLang="ko-KR" sz="1000" b="1" dirty="0"/>
              <a:t>http://webd.ehyundai.com</a:t>
            </a:r>
            <a:r>
              <a:rPr lang="en-US" altLang="ko-KR" sz="1000" dirty="0"/>
              <a:t>, </a:t>
            </a:r>
            <a:r>
              <a:rPr lang="ko-KR" altLang="ko-KR" sz="1000" dirty="0"/>
              <a:t>아이디</a:t>
            </a:r>
            <a:r>
              <a:rPr lang="en-US" altLang="ko-KR" sz="1000" b="1" dirty="0"/>
              <a:t>: moka_1 </a:t>
            </a:r>
            <a:r>
              <a:rPr lang="ko-KR" altLang="ko-KR" sz="1000" dirty="0"/>
              <a:t>패스워드</a:t>
            </a:r>
            <a:r>
              <a:rPr lang="en-US" altLang="ko-KR" sz="1000" b="1" dirty="0"/>
              <a:t>: *</a:t>
            </a:r>
            <a:r>
              <a:rPr lang="en-US" altLang="ko-KR" sz="1000" b="1" dirty="0" smtClean="0"/>
              <a:t>pangyo201704</a:t>
            </a:r>
            <a:r>
              <a:rPr lang="en-US" altLang="ko-KR" sz="1000" dirty="0" smtClean="0"/>
              <a:t>) </a:t>
            </a:r>
            <a:r>
              <a:rPr lang="ko-KR" altLang="ko-KR" sz="1000" dirty="0" smtClean="0"/>
              <a:t>에서 </a:t>
            </a:r>
            <a:endParaRPr lang="en-US" altLang="ko-KR" sz="1000" dirty="0" smtClean="0"/>
          </a:p>
          <a:p>
            <a:pPr>
              <a:lnSpc>
                <a:spcPct val="125000"/>
              </a:lnSpc>
            </a:pPr>
            <a:r>
              <a:rPr lang="ko-KR" altLang="ko-KR" sz="1000" dirty="0" smtClean="0"/>
              <a:t>다운로드 받으실 수 있습니다</a:t>
            </a:r>
            <a:r>
              <a:rPr lang="en-US" altLang="ko-KR" sz="1000" dirty="0" smtClean="0"/>
              <a:t>. </a:t>
            </a:r>
          </a:p>
          <a:p>
            <a:pPr>
              <a:lnSpc>
                <a:spcPct val="125000"/>
              </a:lnSpc>
            </a:pPr>
            <a:endParaRPr lang="en-US" altLang="ko-KR" sz="200" dirty="0" smtClean="0"/>
          </a:p>
          <a:p>
            <a:pPr>
              <a:lnSpc>
                <a:spcPct val="125000"/>
              </a:lnSpc>
            </a:pPr>
            <a:r>
              <a:rPr lang="ko-KR" altLang="ko-KR" sz="1000" dirty="0" smtClean="0"/>
              <a:t>모든 자료는 </a:t>
            </a:r>
            <a:r>
              <a:rPr lang="ko-KR" altLang="ko-KR" sz="1000" dirty="0" err="1" smtClean="0"/>
              <a:t>현대어린이책미술관의</a:t>
            </a:r>
            <a:r>
              <a:rPr lang="ko-KR" altLang="ko-KR" sz="1000" dirty="0" smtClean="0"/>
              <a:t> 동의 없이 무단전재 할 수 없습니다</a:t>
            </a:r>
            <a:r>
              <a:rPr lang="en-US" altLang="ko-KR" sz="1000" dirty="0" smtClean="0"/>
              <a:t>.</a:t>
            </a:r>
            <a:endParaRPr lang="ko-KR" altLang="ko-KR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404580" y="8342953"/>
            <a:ext cx="604883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b="1" dirty="0" smtClean="0"/>
              <a:t>홈페이지 </a:t>
            </a:r>
            <a:r>
              <a:rPr lang="en-US" altLang="ko-KR" sz="1200" b="1" dirty="0" smtClean="0"/>
              <a:t>: </a:t>
            </a:r>
            <a:r>
              <a:rPr lang="en-US" altLang="ko-KR" sz="1200" b="1" dirty="0" smtClean="0">
                <a:hlinkClick r:id="rId4"/>
              </a:rPr>
              <a:t>www.hmoka.org</a:t>
            </a:r>
            <a:r>
              <a:rPr lang="en-US" altLang="ko-KR" sz="1200" b="1" dirty="0" smtClean="0"/>
              <a:t>       </a:t>
            </a:r>
            <a:r>
              <a:rPr lang="ko-KR" altLang="en-US" sz="1200" b="1" dirty="0" smtClean="0"/>
              <a:t>문의 </a:t>
            </a:r>
            <a:r>
              <a:rPr lang="en-US" altLang="ko-KR" sz="1200" b="1" dirty="0" smtClean="0"/>
              <a:t>: 031.5170.3700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332570" y="1259540"/>
            <a:ext cx="5544770" cy="4998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smtClean="0">
                <a:solidFill>
                  <a:schemeClr val="tx1"/>
                </a:solidFill>
              </a:rPr>
              <a:t>■ 전시도 보고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, 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교육도 받고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~ : 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전시 연계 교육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84980" y="8748580"/>
            <a:ext cx="6081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/>
              <a:t>-3-</a:t>
            </a:r>
            <a:endParaRPr lang="ko-KR" altLang="en-US" sz="1000" dirty="0"/>
          </a:p>
        </p:txBody>
      </p:sp>
      <p:graphicFrame>
        <p:nvGraphicFramePr>
          <p:cNvPr id="27" name="표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501561"/>
              </p:ext>
            </p:extLst>
          </p:nvPr>
        </p:nvGraphicFramePr>
        <p:xfrm>
          <a:off x="528001" y="2252183"/>
          <a:ext cx="5659991" cy="1568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80"/>
                <a:gridCol w="1152160"/>
                <a:gridCol w="763311"/>
                <a:gridCol w="2448340"/>
              </a:tblGrid>
              <a:tr h="25636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</a:rPr>
                        <a:t>프로그램명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</a:rPr>
                        <a:t>일시</a:t>
                      </a:r>
                      <a:endParaRPr lang="ko-KR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</a:rPr>
                        <a:t>대상</a:t>
                      </a:r>
                      <a:endParaRPr lang="ko-KR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</a:rPr>
                        <a:t>내용</a:t>
                      </a:r>
                      <a:endParaRPr lang="ko-KR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4789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900" kern="100" dirty="0" smtClean="0"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내가 도와줄게</a:t>
                      </a:r>
                      <a:r>
                        <a:rPr lang="en-US" altLang="ko-KR" sz="900" kern="100" dirty="0" smtClean="0"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~!</a:t>
                      </a:r>
                      <a:endParaRPr lang="ko-KR" sz="900" kern="100" dirty="0">
                        <a:effectLst/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900" b="0" kern="100" baseline="0" dirty="0" smtClean="0"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 </a:t>
                      </a:r>
                      <a:r>
                        <a:rPr lang="en-US" altLang="ko-KR" sz="900" b="0" kern="100" dirty="0" smtClean="0"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5/27, 6/24 </a:t>
                      </a:r>
                    </a:p>
                    <a:p>
                      <a:pPr algn="ctr" latinLnBrk="1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900" b="0" kern="100" dirty="0" smtClean="0"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(11:00~12:00)</a:t>
                      </a:r>
                      <a:endParaRPr lang="ko-KR" sz="900" b="0" kern="100" dirty="0">
                        <a:effectLst/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900" b="0" kern="100" dirty="0" smtClean="0"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4-5</a:t>
                      </a:r>
                      <a:r>
                        <a:rPr lang="ko-KR" altLang="en-US" sz="900" b="0" kern="100" dirty="0" smtClean="0"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세</a:t>
                      </a:r>
                      <a:endParaRPr lang="en-US" altLang="ko-KR" sz="900" b="0" kern="100" dirty="0" smtClean="0">
                        <a:effectLst/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ctr" latinLnBrk="1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900" b="0" kern="100" dirty="0" smtClean="0"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(10</a:t>
                      </a:r>
                      <a:r>
                        <a:rPr lang="ko-KR" altLang="en-US" sz="900" b="0" kern="100" dirty="0" smtClean="0"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가족</a:t>
                      </a:r>
                      <a:r>
                        <a:rPr lang="en-US" altLang="ko-KR" sz="900" b="0" kern="100" dirty="0" smtClean="0"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)</a:t>
                      </a:r>
                      <a:endParaRPr lang="ko-KR" sz="900" b="0" kern="100" dirty="0">
                        <a:effectLst/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그림책 속의 주인공이 되어 </a:t>
                      </a:r>
                      <a:r>
                        <a:rPr lang="en-US" altLang="ko-KR" sz="9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'</a:t>
                      </a:r>
                      <a:r>
                        <a:rPr lang="ko-KR" altLang="en-US" sz="9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관계</a:t>
                      </a:r>
                      <a:r>
                        <a:rPr lang="en-US" altLang="ko-KR" sz="9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'</a:t>
                      </a:r>
                      <a:r>
                        <a:rPr lang="ko-KR" altLang="en-US" sz="9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를 이해하는 </a:t>
                      </a:r>
                      <a:r>
                        <a:rPr lang="ko-KR" altLang="en-US" sz="9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극놀이프로그램</a:t>
                      </a:r>
                      <a:endParaRPr lang="en-US" altLang="ko-KR" sz="900" b="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900" kern="100" dirty="0" err="1" smtClean="0"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신스틸러</a:t>
                      </a:r>
                      <a:r>
                        <a:rPr lang="en-US" altLang="ko-KR" sz="900" kern="100" dirty="0" smtClean="0"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, </a:t>
                      </a:r>
                    </a:p>
                    <a:p>
                      <a:pPr algn="ctr" latinLnBrk="1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900" kern="100" dirty="0" smtClean="0"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장면도둑을 잡아라</a:t>
                      </a:r>
                      <a:r>
                        <a:rPr lang="en-US" altLang="ko-KR" sz="900" kern="100" dirty="0" smtClean="0"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!</a:t>
                      </a:r>
                      <a:endParaRPr lang="ko-KR" sz="900" kern="100" dirty="0">
                        <a:effectLst/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900" kern="10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격주 일요일</a:t>
                      </a:r>
                      <a:endParaRPr lang="en-US" altLang="ko-KR" sz="900" kern="100" dirty="0" smtClean="0">
                        <a:solidFill>
                          <a:schemeClr val="tx1"/>
                        </a:solidFill>
                        <a:effectLst/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ctr" latinLnBrk="1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900" kern="10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(13:30~15:00)</a:t>
                      </a:r>
                      <a:endParaRPr lang="ko-KR" sz="900" kern="100" dirty="0">
                        <a:solidFill>
                          <a:schemeClr val="tx1"/>
                        </a:solidFill>
                        <a:effectLst/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900" kern="10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6-7</a:t>
                      </a:r>
                      <a:r>
                        <a:rPr lang="ko-KR" altLang="en-US" sz="900" kern="10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세</a:t>
                      </a:r>
                      <a:endParaRPr lang="ko-KR" sz="900" kern="100" dirty="0">
                        <a:solidFill>
                          <a:schemeClr val="tx1"/>
                        </a:solidFill>
                        <a:effectLst/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재미난 상황과 미션을 통해 이미지를 재창조하는 </a:t>
                      </a:r>
                      <a:r>
                        <a:rPr lang="ko-KR" altLang="en-US" sz="9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예술창착프로그램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어둠의 나라</a:t>
                      </a:r>
                      <a:r>
                        <a:rPr lang="en-US" altLang="ko-KR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algn="ctr" latinLnBrk="1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그림자 장미</a:t>
                      </a:r>
                      <a:endParaRPr lang="ko-KR" sz="900" kern="100" dirty="0">
                        <a:effectLst/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900" kern="10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격주 토요일</a:t>
                      </a:r>
                      <a:endParaRPr lang="en-US" altLang="ko-KR" sz="900" kern="100" dirty="0" smtClean="0">
                        <a:solidFill>
                          <a:schemeClr val="tx1"/>
                        </a:solidFill>
                        <a:effectLst/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ctr" latinLnBrk="1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900" kern="10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맑은 고딕"/>
                          <a:cs typeface="Times New Roman"/>
                        </a:rPr>
                        <a:t>(13:30~15:00)</a:t>
                      </a:r>
                      <a:endParaRPr lang="ko-KR" sz="900" kern="100" dirty="0">
                        <a:solidFill>
                          <a:schemeClr val="tx1"/>
                        </a:solidFill>
                        <a:effectLst/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900" kern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초</a:t>
                      </a:r>
                      <a:r>
                        <a:rPr lang="en-US" altLang="ko-KR" sz="900" kern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1-2</a:t>
                      </a:r>
                      <a:endParaRPr lang="ko-KR" sz="900" kern="100" dirty="0">
                        <a:solidFill>
                          <a:schemeClr val="tx1"/>
                        </a:solidFill>
                        <a:effectLst/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나만의 시간과 감정에 따라 익숙한 풍경에 빛과 색을 입혀보는 예술창작프로그램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425179" y="1666740"/>
            <a:ext cx="581221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ko-KR" altLang="ko-KR" sz="1100" dirty="0" smtClean="0">
                <a:solidFill>
                  <a:prstClr val="black"/>
                </a:solidFill>
                <a:latin typeface="+mn-ea"/>
              </a:rPr>
              <a:t>전시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ko-KR" sz="1100" dirty="0" smtClean="0">
                <a:solidFill>
                  <a:prstClr val="black"/>
                </a:solidFill>
                <a:latin typeface="+mn-ea"/>
              </a:rPr>
              <a:t>감상</a:t>
            </a:r>
            <a:r>
              <a:rPr lang="en-US" altLang="ko-KR" sz="1100" dirty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관</a:t>
            </a:r>
            <a:r>
              <a:rPr lang="ko-KR" altLang="en-US" sz="1100" dirty="0">
                <a:solidFill>
                  <a:prstClr val="black"/>
                </a:solidFill>
                <a:latin typeface="+mn-ea"/>
              </a:rPr>
              <a:t>찰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놀이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창작</a:t>
            </a:r>
            <a:r>
              <a:rPr lang="ko-KR" altLang="ko-KR" sz="1100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ko-KR" sz="1100" dirty="0">
                <a:solidFill>
                  <a:prstClr val="black"/>
                </a:solidFill>
                <a:latin typeface="+mn-ea"/>
              </a:rPr>
              <a:t>등의 활동을 통해 전시의 내용을 보다 잘 이해할 수 </a:t>
            </a:r>
            <a:r>
              <a:rPr lang="ko-KR" altLang="ko-KR" sz="1100" dirty="0" smtClean="0">
                <a:solidFill>
                  <a:prstClr val="black"/>
                </a:solidFill>
                <a:latin typeface="+mn-ea"/>
              </a:rPr>
              <a:t>있는 주제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를 바탕으로 </a:t>
            </a:r>
            <a:r>
              <a:rPr lang="ko-KR" altLang="ko-KR" sz="1100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대상 연령의 발달단계를 고려해 설계된 </a:t>
            </a:r>
            <a:r>
              <a:rPr lang="ko-KR" altLang="ko-KR" sz="1100" dirty="0" smtClean="0">
                <a:solidFill>
                  <a:prstClr val="black"/>
                </a:solidFill>
                <a:latin typeface="+mn-ea"/>
              </a:rPr>
              <a:t>교육프로그램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으로 구성된다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.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48600" y="6588280"/>
            <a:ext cx="4392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/>
              <a:t>※ </a:t>
            </a:r>
            <a:r>
              <a:rPr lang="ko-KR" altLang="en-US" sz="1100" b="1" dirty="0" smtClean="0"/>
              <a:t>교육 신청방법 </a:t>
            </a:r>
            <a:r>
              <a:rPr lang="en-US" altLang="ko-KR" sz="1100" b="1" dirty="0" smtClean="0"/>
              <a:t>: </a:t>
            </a:r>
            <a:r>
              <a:rPr lang="ko-KR" altLang="en-US" sz="1100" b="1" dirty="0" smtClean="0"/>
              <a:t>미술관 홈페이지</a:t>
            </a:r>
            <a:r>
              <a:rPr lang="en-US" altLang="ko-KR" sz="1100" b="1" dirty="0" smtClean="0"/>
              <a:t>(hmoka.org) </a:t>
            </a:r>
            <a:r>
              <a:rPr lang="ko-KR" altLang="en-US" sz="1100" b="1" dirty="0" smtClean="0"/>
              <a:t>사전예약</a:t>
            </a:r>
            <a:endParaRPr lang="ko-KR" altLang="ko-KR" sz="1100" b="1" dirty="0"/>
          </a:p>
        </p:txBody>
      </p:sp>
      <p:sp>
        <p:nvSpPr>
          <p:cNvPr id="31" name="모서리가 둥근 직사각형 30"/>
          <p:cNvSpPr/>
          <p:nvPr/>
        </p:nvSpPr>
        <p:spPr>
          <a:xfrm>
            <a:off x="260560" y="611450"/>
            <a:ext cx="6336790" cy="7116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i="1" dirty="0" smtClean="0">
                <a:solidFill>
                  <a:schemeClr val="tx1"/>
                </a:solidFill>
                <a:ea typeface="나눔고딕 ExtraBold" panose="020D0904000000000000" pitchFamily="50" charset="-127"/>
              </a:rPr>
              <a:t>MOKA</a:t>
            </a:r>
            <a:r>
              <a:rPr lang="ko-KR" altLang="en-US" b="1" i="1" dirty="0" smtClean="0">
                <a:solidFill>
                  <a:schemeClr val="tx1"/>
                </a:solidFill>
                <a:ea typeface="나눔고딕 ExtraBold" panose="020D0904000000000000" pitchFamily="50" charset="-127"/>
              </a:rPr>
              <a:t>를 즐기는 방법 </a:t>
            </a:r>
            <a:r>
              <a:rPr lang="en-US" altLang="ko-KR" b="1" i="1" dirty="0" smtClean="0">
                <a:solidFill>
                  <a:schemeClr val="tx1"/>
                </a:solidFill>
                <a:ea typeface="나눔고딕 ExtraBold" panose="020D0904000000000000" pitchFamily="50" charset="-127"/>
              </a:rPr>
              <a:t>3: </a:t>
            </a:r>
            <a:r>
              <a:rPr lang="ko-KR" altLang="en-US" b="1" i="1" dirty="0" smtClean="0">
                <a:solidFill>
                  <a:schemeClr val="tx1"/>
                </a:solidFill>
                <a:ea typeface="나눔고딕 ExtraBold" panose="020D0904000000000000" pitchFamily="50" charset="-127"/>
              </a:rPr>
              <a:t>특별한 교육프로그램</a:t>
            </a:r>
            <a:endParaRPr lang="en-US" altLang="ko-KR" b="1" i="1" dirty="0">
              <a:solidFill>
                <a:srgbClr val="3366FF"/>
              </a:solidFill>
              <a:ea typeface="나눔고딕 ExtraBold" panose="020D0904000000000000" pitchFamily="50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32570" y="4000110"/>
            <a:ext cx="6264780" cy="4998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smtClean="0">
                <a:solidFill>
                  <a:schemeClr val="tx1"/>
                </a:solidFill>
              </a:rPr>
              <a:t>■ 작가 선생님과 함께하는 예술교육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 : Little Artists! Little Writers!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4580" y="4483100"/>
            <a:ext cx="487668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ko-KR" sz="1100" dirty="0" smtClean="0">
                <a:solidFill>
                  <a:prstClr val="black"/>
                </a:solidFill>
              </a:rPr>
              <a:t>  1) </a:t>
            </a:r>
            <a:r>
              <a:rPr lang="en-US" altLang="ko-KR" sz="1100" b="1" dirty="0"/>
              <a:t>Little Artists!</a:t>
            </a:r>
            <a:r>
              <a:rPr lang="en-US" altLang="ko-KR" sz="1100" dirty="0" smtClean="0">
                <a:solidFill>
                  <a:prstClr val="black"/>
                </a:solidFill>
              </a:rPr>
              <a:t> </a:t>
            </a:r>
          </a:p>
          <a:p>
            <a:pPr>
              <a:lnSpc>
                <a:spcPct val="125000"/>
              </a:lnSpc>
            </a:pPr>
            <a:r>
              <a:rPr lang="en-US" altLang="ko-KR" sz="1000" dirty="0" smtClean="0">
                <a:solidFill>
                  <a:prstClr val="black"/>
                </a:solidFill>
                <a:latin typeface="+mn-ea"/>
              </a:rPr>
              <a:t>     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현대작가와 함께 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‘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나만의 </a:t>
            </a:r>
            <a:r>
              <a:rPr lang="ko-KR" altLang="en-US" sz="1100" dirty="0" err="1" smtClean="0">
                <a:solidFill>
                  <a:prstClr val="black"/>
                </a:solidFill>
                <a:latin typeface="+mn-ea"/>
              </a:rPr>
              <a:t>아트북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’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을 만들어보는 </a:t>
            </a:r>
            <a:endParaRPr lang="en-US" altLang="ko-KR" sz="1100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125000"/>
              </a:lnSpc>
            </a:pPr>
            <a:r>
              <a:rPr lang="en-US" altLang="ko-KR" sz="1100" dirty="0">
                <a:solidFill>
                  <a:prstClr val="black"/>
                </a:solidFill>
                <a:latin typeface="+mn-ea"/>
              </a:rPr>
              <a:t> 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    4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주간의 예술창작프로그램    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*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강사 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: 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김경주 현대예술작가</a:t>
            </a:r>
            <a:endParaRPr lang="en-US" altLang="ko-KR" sz="1100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125000"/>
              </a:lnSpc>
            </a:pPr>
            <a:r>
              <a:rPr lang="en-US" altLang="ko-KR" sz="1100" b="1" dirty="0">
                <a:solidFill>
                  <a:prstClr val="black"/>
                </a:solidFill>
                <a:latin typeface="+mn-ea"/>
              </a:rPr>
              <a:t> </a:t>
            </a:r>
            <a:r>
              <a:rPr lang="en-US" altLang="ko-KR" sz="1100" b="1" dirty="0" smtClean="0">
                <a:solidFill>
                  <a:prstClr val="black"/>
                </a:solidFill>
                <a:latin typeface="+mn-ea"/>
              </a:rPr>
              <a:t>    </a:t>
            </a:r>
            <a:r>
              <a:rPr lang="en-US" altLang="ko-KR" sz="1100" b="1" spc="-100" dirty="0" smtClean="0">
                <a:solidFill>
                  <a:prstClr val="black"/>
                </a:solidFill>
                <a:latin typeface="+mn-ea"/>
              </a:rPr>
              <a:t>※ </a:t>
            </a:r>
            <a:r>
              <a:rPr lang="ko-KR" altLang="en-US" sz="1100" b="1" spc="-100" dirty="0" smtClean="0">
                <a:solidFill>
                  <a:prstClr val="black"/>
                </a:solidFill>
                <a:latin typeface="+mn-ea"/>
              </a:rPr>
              <a:t>회화 </a:t>
            </a:r>
            <a:r>
              <a:rPr lang="en-US" altLang="ko-KR" sz="1100" b="1" spc="-100" dirty="0" smtClean="0">
                <a:solidFill>
                  <a:prstClr val="black"/>
                </a:solidFill>
                <a:latin typeface="+mn-ea"/>
              </a:rPr>
              <a:t>: ‘</a:t>
            </a:r>
            <a:r>
              <a:rPr lang="ko-KR" altLang="en-US" sz="1100" b="1" spc="-100" dirty="0" smtClean="0">
                <a:solidFill>
                  <a:prstClr val="black"/>
                </a:solidFill>
                <a:latin typeface="+mn-ea"/>
              </a:rPr>
              <a:t>나</a:t>
            </a:r>
            <a:r>
              <a:rPr lang="en-US" altLang="ko-KR" sz="1100" b="1" spc="-100" dirty="0" smtClean="0">
                <a:solidFill>
                  <a:prstClr val="black"/>
                </a:solidFill>
                <a:latin typeface="+mn-ea"/>
              </a:rPr>
              <a:t>’ </a:t>
            </a:r>
            <a:r>
              <a:rPr lang="en-US" altLang="ko-KR" sz="1100" spc="-100" dirty="0" smtClean="0">
                <a:solidFill>
                  <a:prstClr val="black"/>
                </a:solidFill>
                <a:latin typeface="+mn-ea"/>
              </a:rPr>
              <a:t>- 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일시 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: 5/7~28(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일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) 15:30~17:00  - 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대상 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: 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초 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1-2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04580" y="5436120"/>
            <a:ext cx="42418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ko-KR" sz="1200" dirty="0" smtClean="0">
                <a:solidFill>
                  <a:prstClr val="black"/>
                </a:solidFill>
                <a:latin typeface="+mn-ea"/>
              </a:rPr>
              <a:t>  2) </a:t>
            </a:r>
            <a:r>
              <a:rPr lang="en-US" altLang="ko-KR" sz="1200" b="1" dirty="0" smtClean="0">
                <a:latin typeface="+mn-ea"/>
              </a:rPr>
              <a:t>Little Writers! - mini</a:t>
            </a:r>
            <a:r>
              <a:rPr lang="en-US" altLang="ko-KR" sz="1200" dirty="0" smtClean="0">
                <a:solidFill>
                  <a:prstClr val="black"/>
                </a:solidFill>
                <a:latin typeface="+mn-ea"/>
              </a:rPr>
              <a:t> </a:t>
            </a:r>
          </a:p>
          <a:p>
            <a:pPr>
              <a:lnSpc>
                <a:spcPct val="125000"/>
              </a:lnSpc>
            </a:pP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     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4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주 과정인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 Little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Writers!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의 일일 프로그램으로 </a:t>
            </a:r>
            <a:endParaRPr lang="en-US" altLang="ko-KR" sz="1100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125000"/>
              </a:lnSpc>
            </a:pPr>
            <a:r>
              <a:rPr lang="en-US" altLang="ko-KR" sz="1100" dirty="0">
                <a:solidFill>
                  <a:prstClr val="black"/>
                </a:solidFill>
                <a:latin typeface="+mn-ea"/>
              </a:rPr>
              <a:t> 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    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작가와 함께 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‘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나만의 책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’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을 만들어보는 문학탐구프로그램</a:t>
            </a:r>
            <a:endParaRPr lang="en-US" altLang="ko-KR" sz="1100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125000"/>
              </a:lnSpc>
            </a:pPr>
            <a:r>
              <a:rPr lang="en-US" altLang="ko-KR" sz="1100" b="1" dirty="0">
                <a:solidFill>
                  <a:prstClr val="black"/>
                </a:solidFill>
                <a:latin typeface="+mn-ea"/>
              </a:rPr>
              <a:t> </a:t>
            </a:r>
            <a:r>
              <a:rPr lang="en-US" altLang="ko-KR" sz="1100" b="1" dirty="0" smtClean="0">
                <a:solidFill>
                  <a:prstClr val="black"/>
                </a:solidFill>
                <a:latin typeface="+mn-ea"/>
              </a:rPr>
              <a:t>     ※ </a:t>
            </a:r>
            <a:r>
              <a:rPr lang="ko-KR" altLang="en-US" sz="1100" b="1" dirty="0" smtClean="0">
                <a:solidFill>
                  <a:prstClr val="black"/>
                </a:solidFill>
                <a:latin typeface="+mn-ea"/>
              </a:rPr>
              <a:t>해적 </a:t>
            </a:r>
            <a:r>
              <a:rPr lang="en-US" altLang="ko-KR" sz="1100" b="1" dirty="0" smtClean="0">
                <a:solidFill>
                  <a:prstClr val="black"/>
                </a:solidFill>
                <a:latin typeface="+mn-ea"/>
              </a:rPr>
              <a:t>‘</a:t>
            </a:r>
            <a:r>
              <a:rPr lang="ko-KR" altLang="en-US" sz="1100" b="1" dirty="0" err="1" smtClean="0">
                <a:solidFill>
                  <a:prstClr val="black"/>
                </a:solidFill>
                <a:latin typeface="+mn-ea"/>
              </a:rPr>
              <a:t>후크</a:t>
            </a:r>
            <a:r>
              <a:rPr lang="en-US" altLang="ko-KR" sz="1100" b="1" dirty="0" smtClean="0">
                <a:solidFill>
                  <a:prstClr val="black"/>
                </a:solidFill>
                <a:latin typeface="+mn-ea"/>
              </a:rPr>
              <a:t>’</a:t>
            </a:r>
            <a:r>
              <a:rPr lang="ko-KR" altLang="en-US" sz="1100" b="1" dirty="0" smtClean="0">
                <a:solidFill>
                  <a:prstClr val="black"/>
                </a:solidFill>
                <a:latin typeface="+mn-ea"/>
              </a:rPr>
              <a:t>의 진짜 이야기  </a:t>
            </a:r>
            <a:r>
              <a:rPr lang="en-US" altLang="ko-KR" sz="1100" dirty="0">
                <a:solidFill>
                  <a:prstClr val="black"/>
                </a:solidFill>
                <a:latin typeface="+mn-ea"/>
              </a:rPr>
              <a:t>*</a:t>
            </a:r>
            <a:r>
              <a:rPr lang="ko-KR" altLang="en-US" sz="1100" dirty="0">
                <a:solidFill>
                  <a:prstClr val="black"/>
                </a:solidFill>
                <a:latin typeface="+mn-ea"/>
              </a:rPr>
              <a:t>강사 </a:t>
            </a:r>
            <a:r>
              <a:rPr lang="en-US" altLang="ko-KR" sz="1100" dirty="0">
                <a:solidFill>
                  <a:prstClr val="black"/>
                </a:solidFill>
                <a:latin typeface="+mn-ea"/>
              </a:rPr>
              <a:t>: </a:t>
            </a:r>
            <a:r>
              <a:rPr lang="ko-KR" altLang="en-US" sz="1100" dirty="0" err="1" smtClean="0">
                <a:solidFill>
                  <a:prstClr val="black"/>
                </a:solidFill>
                <a:latin typeface="+mn-ea"/>
              </a:rPr>
              <a:t>김란주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 작가</a:t>
            </a:r>
            <a:endParaRPr lang="en-US" altLang="ko-KR" sz="1100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125000"/>
              </a:lnSpc>
            </a:pPr>
            <a:r>
              <a:rPr lang="en-US" altLang="ko-KR" sz="1100" b="1" dirty="0" smtClean="0">
                <a:solidFill>
                  <a:prstClr val="black"/>
                </a:solidFill>
                <a:latin typeface="+mn-ea"/>
              </a:rPr>
              <a:t>       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- 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일시 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: 5/13,27(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토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) </a:t>
            </a:r>
            <a:r>
              <a:rPr lang="en-US" altLang="ko-KR" sz="1100" dirty="0">
                <a:latin typeface="+mn-ea"/>
              </a:rPr>
              <a:t>15:30~17:30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   - 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대상 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: </a:t>
            </a:r>
            <a:r>
              <a:rPr lang="ko-KR" altLang="en-US" sz="1100" dirty="0" smtClean="0">
                <a:solidFill>
                  <a:prstClr val="black"/>
                </a:solidFill>
                <a:latin typeface="+mn-ea"/>
              </a:rPr>
              <a:t>초 </a:t>
            </a:r>
            <a:r>
              <a:rPr lang="en-US" altLang="ko-KR" sz="1100" dirty="0" smtClean="0">
                <a:solidFill>
                  <a:prstClr val="black"/>
                </a:solidFill>
                <a:latin typeface="+mn-ea"/>
              </a:rPr>
              <a:t>1-4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803" y="4571999"/>
            <a:ext cx="1514577" cy="1008141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831" y="5688344"/>
            <a:ext cx="1510965" cy="827926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332570" y="1187530"/>
            <a:ext cx="6264782" cy="109325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617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418602" y="1475570"/>
            <a:ext cx="3055632" cy="23043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11371" y="1581977"/>
            <a:ext cx="2006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닥터 </a:t>
            </a:r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수스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Dr. Seuss</a:t>
            </a:r>
          </a:p>
          <a:p>
            <a:r>
              <a:rPr lang="en-US" altLang="ko-KR" sz="1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b. 1904-1991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81118" y="1979640"/>
            <a:ext cx="2131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어린이의 흥미와 인지적 능력</a:t>
            </a:r>
            <a:r>
              <a:rPr lang="en-US" altLang="ko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언어습득이론에 맞춰 작품을 제작하는 그는 쉬운 글과 글의 내용을 그대로 묘사한 그림의 조합으로 많은 어린이들의 사랑을 받았다</a:t>
            </a:r>
            <a:r>
              <a:rPr lang="en-US" altLang="ko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그의 작품들은 오늘날 </a:t>
            </a:r>
            <a:r>
              <a:rPr lang="en-US" altLang="ko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'</a:t>
            </a:r>
            <a:r>
              <a:rPr lang="ko-KR" altLang="en-US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총체적 언어 학습법</a:t>
            </a:r>
            <a:r>
              <a:rPr lang="en-US" altLang="ko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'</a:t>
            </a:r>
            <a:r>
              <a:rPr lang="ko-KR" altLang="en-US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 기반을 둔 최초의 작품으로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평가 받는다</a:t>
            </a:r>
            <a:r>
              <a:rPr lang="en-US" altLang="ko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just"/>
            <a:endParaRPr lang="en-US" altLang="ko-KR" sz="8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18602" y="3995920"/>
            <a:ext cx="3055632" cy="23043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11371" y="4099880"/>
            <a:ext cx="2006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모리스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센닥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Maurice </a:t>
            </a:r>
            <a:r>
              <a:rPr lang="en-US" altLang="ko-KR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Sendak</a:t>
            </a:r>
            <a:endParaRPr lang="en-US" altLang="ko-KR" sz="1000" b="1" dirty="0" smtClean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b. 1928-2012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81118" y="4461103"/>
            <a:ext cx="2131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그는 어린이를 관찰하는 데에 그치지 않고</a:t>
            </a:r>
            <a:r>
              <a:rPr lang="en-US" altLang="ko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자기 안에 살고 있는 어린이를 발견하는 것에 뛰어난 재능을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가졌다는 평가를 받는다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어린이들의 </a:t>
            </a:r>
            <a:r>
              <a:rPr lang="ko-KR" altLang="en-US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시선에서 그들과 함께 보고 느끼고 경험한 것을 그림으로 정확하게 표현한다</a:t>
            </a:r>
            <a:r>
              <a:rPr lang="en-US" altLang="ko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just"/>
            <a:endParaRPr lang="en-US" altLang="ko-KR" sz="8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36" y="1997194"/>
            <a:ext cx="635898" cy="714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40" y="4527028"/>
            <a:ext cx="660150" cy="68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직사각형 30"/>
          <p:cNvSpPr/>
          <p:nvPr/>
        </p:nvSpPr>
        <p:spPr>
          <a:xfrm>
            <a:off x="3591018" y="1475570"/>
            <a:ext cx="3055632" cy="23043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695841" y="1547580"/>
            <a:ext cx="22034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에즈라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잭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키츠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Ezra Jack Keats</a:t>
            </a:r>
          </a:p>
          <a:p>
            <a:r>
              <a:rPr lang="en-US" altLang="ko-KR" sz="1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b. 1916-1983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353534" y="1979640"/>
            <a:ext cx="2131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흑인 어린이를 최초로 그림책에 주인공으로 등장시킨 작가는 대담한 색채와 콜라주 기법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마블링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등 독특한 기법을 사용하는 </a:t>
            </a:r>
            <a:r>
              <a:rPr lang="ko-KR" altLang="en-US" sz="800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일러스트레이터이다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그는 실제에 환상까지</a:t>
            </a:r>
            <a:r>
              <a:rPr lang="en-US" altLang="ko-KR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자신의 모든 경험을 아이들과 나누고자  한다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just"/>
            <a:endParaRPr lang="en-US" altLang="ko-KR" sz="8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090" y="1979640"/>
            <a:ext cx="639563" cy="73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직사각형 35"/>
          <p:cNvSpPr/>
          <p:nvPr/>
        </p:nvSpPr>
        <p:spPr>
          <a:xfrm>
            <a:off x="3591018" y="3995920"/>
            <a:ext cx="3055632" cy="23043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683787" y="4099880"/>
            <a:ext cx="2800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노니 </a:t>
            </a:r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호그로지안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Nonny</a:t>
            </a:r>
            <a:r>
              <a:rPr lang="en-US" altLang="ko-KR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Hogrogian</a:t>
            </a:r>
            <a:endParaRPr lang="en-US" altLang="ko-KR" sz="1000" b="1" dirty="0" smtClean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b. 1932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353534" y="4499990"/>
            <a:ext cx="2131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그녀는 글자가 없는 그림책과 옛이야기를 재구성한 그림책을 많이 제작해왔다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부모님으로부터 자주 접해온 아르메니아의 옛 이야기에 대한 영향으로 민담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동화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시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판타지 작품에 대한 관심을 작품에 반영했다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just"/>
            <a:endParaRPr lang="en-US" altLang="ko-KR" sz="8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308" y="4499990"/>
            <a:ext cx="645978" cy="745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418601" y="1187530"/>
            <a:ext cx="61787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* </a:t>
            </a:r>
            <a:r>
              <a:rPr lang="ko-KR" altLang="en-US" sz="9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작가 연대순 기재  </a:t>
            </a:r>
            <a:endParaRPr lang="ko-KR" altLang="en-US" sz="9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5679" y="2713550"/>
            <a:ext cx="1423571" cy="1009486"/>
          </a:xfrm>
          <a:prstGeom prst="rect">
            <a:avLst/>
          </a:prstGeom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084" y="2759930"/>
            <a:ext cx="897496" cy="91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02021" y="5220090"/>
            <a:ext cx="677201" cy="901073"/>
          </a:xfrm>
          <a:prstGeom prst="rect">
            <a:avLst/>
          </a:prstGeom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260" y="5238912"/>
            <a:ext cx="636396" cy="882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그림 4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50127" y="5248324"/>
            <a:ext cx="804855" cy="923028"/>
          </a:xfrm>
          <a:prstGeom prst="rect">
            <a:avLst/>
          </a:prstGeom>
        </p:spPr>
      </p:pic>
      <p:pic>
        <p:nvPicPr>
          <p:cNvPr id="48" name="그림 4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01402" y="5248324"/>
            <a:ext cx="761865" cy="888999"/>
          </a:xfrm>
          <a:prstGeom prst="rect">
            <a:avLst/>
          </a:prstGeom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947" y="2713550"/>
            <a:ext cx="656061" cy="94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그림 4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642" y="2699740"/>
            <a:ext cx="447262" cy="97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그림 5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4704" y="2979719"/>
            <a:ext cx="1288881" cy="697693"/>
          </a:xfrm>
          <a:prstGeom prst="rect">
            <a:avLst/>
          </a:prstGeom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5184" y="138158"/>
            <a:ext cx="2632168" cy="326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404580" y="559500"/>
            <a:ext cx="56167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rgbClr val="3333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별첨자료 </a:t>
            </a:r>
            <a:r>
              <a:rPr lang="en-US" altLang="ko-KR" b="1" dirty="0" smtClean="0">
                <a:solidFill>
                  <a:srgbClr val="3333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: </a:t>
            </a:r>
            <a:r>
              <a:rPr lang="ko-KR" altLang="en-US" b="1" dirty="0" smtClean="0">
                <a:solidFill>
                  <a:srgbClr val="3333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전시참여 작가 및 작품소개 </a:t>
            </a:r>
            <a:r>
              <a:rPr lang="en-US" altLang="ko-KR" b="1" dirty="0" smtClean="0">
                <a:solidFill>
                  <a:srgbClr val="3333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(1)</a:t>
            </a:r>
            <a:endParaRPr lang="en-US" altLang="ko-KR" b="1" dirty="0">
              <a:solidFill>
                <a:srgbClr val="3333FF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332570" y="1050086"/>
            <a:ext cx="6264782" cy="109325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413831" y="6516350"/>
            <a:ext cx="3055632" cy="223223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56999" y="6588280"/>
            <a:ext cx="3071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레오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딜런</a:t>
            </a:r>
            <a:r>
              <a:rPr lang="en-US" altLang="ko-KR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다이앤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딜런 </a:t>
            </a:r>
            <a:r>
              <a:rPr lang="en-US" altLang="ko-KR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Leo Dillon and Diane Dillon</a:t>
            </a:r>
          </a:p>
          <a:p>
            <a:r>
              <a:rPr lang="en-US" altLang="ko-KR" sz="1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b. 1933-2012 / b. 1933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176347" y="7092370"/>
            <a:ext cx="2131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부부 </a:t>
            </a:r>
            <a:r>
              <a:rPr lang="ko-KR" altLang="en-US" sz="800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일러스트레이터인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두 사람은 공동작업을 통해 각자의 스타일과 전혀 다른 제 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의 스타일을 창조해냈다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선명한 선과 내용에 대한 깊은 이해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혁신적인 채색 등으로 특유의 개성을 선보인다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endParaRPr lang="en-US" altLang="ko-KR" sz="8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just"/>
            <a:endParaRPr lang="en-US" altLang="ko-KR" sz="8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00" y="7092370"/>
            <a:ext cx="651767" cy="744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직사각형 52"/>
          <p:cNvSpPr/>
          <p:nvPr/>
        </p:nvSpPr>
        <p:spPr>
          <a:xfrm>
            <a:off x="3590011" y="6507808"/>
            <a:ext cx="3055632" cy="224077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3682779" y="6588280"/>
            <a:ext cx="291457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모디</a:t>
            </a:r>
            <a:r>
              <a:rPr lang="ko-KR" altLang="en-US" sz="1100" b="1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캐</a:t>
            </a:r>
            <a:r>
              <a:rPr lang="ko-KR" altLang="en-US" sz="11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</a:t>
            </a:r>
            <a:r>
              <a:rPr lang="ko-KR" altLang="en-US" sz="11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1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저스타인</a:t>
            </a:r>
            <a:r>
              <a:rPr lang="ko-KR" altLang="en-US" sz="11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</a:t>
            </a:r>
            <a:r>
              <a:rPr lang="en-US" altLang="ko-KR" sz="1000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Mordicai</a:t>
            </a:r>
            <a:r>
              <a:rPr lang="en-US" altLang="ko-KR" sz="1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Gerstein</a:t>
            </a:r>
          </a:p>
          <a:p>
            <a:r>
              <a:rPr lang="en-US" altLang="ko-KR" sz="1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b. 1935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4" r="11179"/>
          <a:stretch/>
        </p:blipFill>
        <p:spPr bwMode="auto">
          <a:xfrm>
            <a:off x="3695841" y="7163599"/>
            <a:ext cx="577291" cy="719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4352527" y="7083829"/>
            <a:ext cx="2131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화가</a:t>
            </a:r>
            <a:r>
              <a:rPr lang="en-US" altLang="ko-KR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조각가</a:t>
            </a:r>
            <a:r>
              <a:rPr lang="en-US" altLang="ko-KR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디자이너</a:t>
            </a:r>
            <a:r>
              <a:rPr lang="en-US" altLang="ko-KR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만화영화 </a:t>
            </a:r>
            <a:r>
              <a:rPr lang="ko-KR" altLang="en-US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감독 등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경력을 </a:t>
            </a:r>
            <a:r>
              <a:rPr lang="ko-KR" altLang="en-US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지니고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있는 </a:t>
            </a:r>
            <a:r>
              <a:rPr lang="ko-KR" altLang="en-US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작가이다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주로 실제 일어났던 사건이나 인물의 일대기를 표현하는 작가로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유명하다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just"/>
            <a:endParaRPr lang="en-US" altLang="ko-KR" sz="8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7" name="그림 5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466741" y="7803929"/>
            <a:ext cx="775155" cy="944651"/>
          </a:xfrm>
          <a:prstGeom prst="rect">
            <a:avLst/>
          </a:prstGeom>
        </p:spPr>
      </p:pic>
      <p:pic>
        <p:nvPicPr>
          <p:cNvPr id="58" name="Picture 4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276" y="7803929"/>
            <a:ext cx="848794" cy="94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그림 58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310946" y="7883038"/>
            <a:ext cx="1467493" cy="725044"/>
          </a:xfrm>
          <a:prstGeom prst="rect">
            <a:avLst/>
          </a:prstGeom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259" y="7883038"/>
            <a:ext cx="505180" cy="725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999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/>
          <p:cNvSpPr/>
          <p:nvPr/>
        </p:nvSpPr>
        <p:spPr>
          <a:xfrm>
            <a:off x="3590011" y="1331550"/>
            <a:ext cx="3055632" cy="237633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694833" y="1435510"/>
            <a:ext cx="2006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제리 핑크니 </a:t>
            </a:r>
            <a:r>
              <a:rPr lang="en-US" altLang="ko-KR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Jerry Pinkney</a:t>
            </a:r>
          </a:p>
          <a:p>
            <a:r>
              <a:rPr lang="en-US" altLang="ko-KR" sz="1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b. 1939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52527" y="1868743"/>
            <a:ext cx="2131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이솝 우화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한스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800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크리스찬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안데르센 이야기 등을 주제로 한 그림책을 많이 그렸고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글자가 없는 그림책으로 표현하기도 한다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연필과 붓질의 방향까지 느껴지는 세밀한 표현 기법으로 유명하다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sz="800" dirty="0" smtClean="0"/>
          </a:p>
          <a:p>
            <a:pPr algn="just"/>
            <a:endParaRPr lang="en-US" altLang="ko-KR" sz="8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91" y="1851042"/>
            <a:ext cx="645311" cy="744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직사각형 46"/>
          <p:cNvSpPr/>
          <p:nvPr/>
        </p:nvSpPr>
        <p:spPr>
          <a:xfrm>
            <a:off x="418602" y="1331550"/>
            <a:ext cx="3055632" cy="237633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523425" y="1435510"/>
            <a:ext cx="22034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유리 </a:t>
            </a:r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슐레비츠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Uri </a:t>
            </a:r>
            <a:r>
              <a:rPr lang="en-US" altLang="ko-KR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Shulevitz</a:t>
            </a:r>
            <a:endParaRPr lang="en-US" altLang="ko-KR" sz="1000" b="1" dirty="0" smtClean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b. 1935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181118" y="1868743"/>
            <a:ext cx="2131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간결한 글과 선명하고 뛰어난 영상미가 돋보이는 그의 작업은 판타지와 리얼리즘을 결합한 형태의 그림책을 선보인다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그는 펜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잉크 수채화뿐만 아니라 일본의 리드 펜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중국 붓 등 다양한 동서양의 기법을 조화시켜 사용한다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just"/>
            <a:endParaRPr lang="en-US" altLang="ko-KR" sz="8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82" y="1877285"/>
            <a:ext cx="491471" cy="744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3360" y="2756139"/>
            <a:ext cx="1234756" cy="807721"/>
          </a:xfrm>
          <a:prstGeom prst="rect">
            <a:avLst/>
          </a:prstGeom>
        </p:spPr>
      </p:pic>
      <p:pic>
        <p:nvPicPr>
          <p:cNvPr id="6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351" y="2841254"/>
            <a:ext cx="633481" cy="63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5184" y="138158"/>
            <a:ext cx="2632168" cy="326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404580" y="559500"/>
            <a:ext cx="56167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rgbClr val="3333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별첨자료 </a:t>
            </a:r>
            <a:r>
              <a:rPr lang="en-US" altLang="ko-KR" b="1" dirty="0" smtClean="0">
                <a:solidFill>
                  <a:srgbClr val="3333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: </a:t>
            </a:r>
            <a:r>
              <a:rPr lang="ko-KR" altLang="en-US" b="1" dirty="0" smtClean="0">
                <a:solidFill>
                  <a:srgbClr val="3333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전시참여 작가 및 작품소개 </a:t>
            </a:r>
            <a:r>
              <a:rPr lang="en-US" altLang="ko-KR" b="1" dirty="0" smtClean="0">
                <a:solidFill>
                  <a:srgbClr val="3333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(2)</a:t>
            </a:r>
            <a:endParaRPr lang="en-US" altLang="ko-KR" b="1" dirty="0">
              <a:solidFill>
                <a:srgbClr val="3333FF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332570" y="1050086"/>
            <a:ext cx="6264782" cy="109325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418602" y="3887872"/>
            <a:ext cx="3055632" cy="226834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11371" y="3959882"/>
            <a:ext cx="2800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에밀리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아놀</a:t>
            </a:r>
            <a:r>
              <a:rPr lang="ko-KR" altLang="en-US" sz="1000" b="1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드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맥컬리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en-US" altLang="ko-KR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Emily </a:t>
            </a:r>
            <a:r>
              <a:rPr lang="en-US" altLang="ko-KR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Anold</a:t>
            </a:r>
            <a:r>
              <a:rPr lang="en-US" altLang="ko-KR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McCully</a:t>
            </a:r>
            <a:endParaRPr lang="en-US" altLang="ko-KR" sz="1000" dirty="0" smtClean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b. 1939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81118" y="4373965"/>
            <a:ext cx="2131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탐험적이고 저돌적인 성향의 그녀는 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100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여 편이 넘는 그림책을 만들었다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r>
              <a:rPr lang="ko-KR" altLang="en-US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그녀는 특유의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아름다운 색감과 수채와 기법이 돋보이는 작품을 제작해왔고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뮤지컬에 대한 관심으로 직접 대본을 쓰고 무대에 오르기도 했다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just"/>
            <a:endParaRPr lang="en-US" altLang="ko-KR" sz="8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32" y="4382507"/>
            <a:ext cx="640286" cy="740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직사각형 45"/>
          <p:cNvSpPr/>
          <p:nvPr/>
        </p:nvSpPr>
        <p:spPr>
          <a:xfrm>
            <a:off x="3591018" y="3887872"/>
            <a:ext cx="3055632" cy="226834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683787" y="3959882"/>
            <a:ext cx="2913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트리나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샤트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하이맨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en-US" altLang="ko-KR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Trina </a:t>
            </a:r>
            <a:r>
              <a:rPr lang="en-US" altLang="ko-KR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Schart</a:t>
            </a:r>
            <a:r>
              <a:rPr lang="en-US" altLang="ko-KR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Hyman</a:t>
            </a:r>
          </a:p>
          <a:p>
            <a:r>
              <a:rPr lang="en-US" altLang="ko-KR" sz="1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b. 1939-2004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353534" y="4373965"/>
            <a:ext cx="2131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뚜렷한 윤곽선과 풍부한 색채가 돋보이는 작품을 제작해왔지만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자신은 흑백으로 그림을 표현하는데 즐거움을 느낀다고 설명한다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카메룬 출신의 남성과 딸의 결혼을 영향으로 </a:t>
            </a:r>
            <a:r>
              <a:rPr lang="ko-KR" altLang="en-US" sz="800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에즈라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800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잭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800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키츠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이후 처음으로 미국 백인 삽화가 중 흑인 캐릭터를 그림책에 등장시켰다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just"/>
            <a:endParaRPr lang="en-US" altLang="ko-KR" sz="8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655" y="4423681"/>
            <a:ext cx="644400" cy="740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직사각형 53"/>
          <p:cNvSpPr/>
          <p:nvPr/>
        </p:nvSpPr>
        <p:spPr>
          <a:xfrm>
            <a:off x="418602" y="6300240"/>
            <a:ext cx="3055632" cy="237625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511371" y="6404200"/>
            <a:ext cx="2701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제럴드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맥더멋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en-US" altLang="ko-KR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Gerald McDermott</a:t>
            </a:r>
          </a:p>
          <a:p>
            <a:r>
              <a:rPr lang="en-US" altLang="ko-KR" sz="1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b. 1941-2012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181118" y="6909443"/>
            <a:ext cx="2131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융 학파 심리학자 </a:t>
            </a:r>
            <a:r>
              <a:rPr lang="ko-KR" altLang="en-US" sz="800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조셉</a:t>
            </a:r>
            <a:r>
              <a:rPr lang="ko-KR" altLang="en-US" sz="8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800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캠벨을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만나 인생의 전환점을 맞고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이때 부터 설화가 갖는 상징성과 중요성을 사람들에게 일깨워주는 것이 자신의 임무라는 생각으로 세계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각지의 설화를 애니메이션과 그림책으로 제작해왔다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</a:p>
          <a:p>
            <a:pPr algn="just"/>
            <a:endParaRPr lang="en-US" altLang="ko-KR" sz="8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25" y="7000398"/>
            <a:ext cx="628193" cy="740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직사각형 63"/>
          <p:cNvSpPr/>
          <p:nvPr/>
        </p:nvSpPr>
        <p:spPr>
          <a:xfrm>
            <a:off x="3591018" y="6300240"/>
            <a:ext cx="3055632" cy="237625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3683787" y="6404200"/>
            <a:ext cx="2006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모 </a:t>
            </a:r>
            <a:r>
              <a:rPr lang="ko-KR" altLang="en-US" sz="1000" b="1" dirty="0" err="1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윌렘스</a:t>
            </a:r>
            <a:r>
              <a:rPr lang="ko-KR" altLang="en-US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10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Mo Willems</a:t>
            </a:r>
          </a:p>
          <a:p>
            <a:r>
              <a:rPr lang="en-US" altLang="ko-KR" sz="10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b. 1968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353534" y="6909443"/>
            <a:ext cx="2131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만화 예술에 대한 관심을 바탕으로 다른 사람들과 공유하기 위해  자신의 캐릭터에 대한 이야기를 만들어왔다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그는 각기 다른 주제의 작품마다 비둘기 캐릭터를 숨겨놓았고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자신의 딸을 주인공으로 설정한 그림책을 제작한 바 있다</a:t>
            </a:r>
            <a:r>
              <a:rPr lang="en-US" altLang="ko-KR" sz="800" dirty="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just"/>
            <a:endParaRPr lang="en-US" altLang="ko-KR" sz="8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655" y="6917984"/>
            <a:ext cx="641585" cy="740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그림 6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17311" y="7832537"/>
            <a:ext cx="1311572" cy="670478"/>
          </a:xfrm>
          <a:prstGeom prst="rect">
            <a:avLst/>
          </a:prstGeom>
        </p:spPr>
      </p:pic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232" y="7832537"/>
            <a:ext cx="825748" cy="670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273" y="5220090"/>
            <a:ext cx="624616" cy="731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그림 7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87142" y="7858703"/>
            <a:ext cx="643698" cy="644312"/>
          </a:xfrm>
          <a:prstGeom prst="rect">
            <a:avLst/>
          </a:prstGeom>
        </p:spPr>
      </p:pic>
      <p:pic>
        <p:nvPicPr>
          <p:cNvPr id="73" name="그림 7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55022" y="5268142"/>
            <a:ext cx="598870" cy="780096"/>
          </a:xfrm>
          <a:prstGeom prst="rect">
            <a:avLst/>
          </a:prstGeom>
        </p:spPr>
      </p:pic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279" y="5278033"/>
            <a:ext cx="554644" cy="732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그림 7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728774" y="7829168"/>
            <a:ext cx="933738" cy="703382"/>
          </a:xfrm>
          <a:prstGeom prst="rect">
            <a:avLst/>
          </a:prstGeom>
        </p:spPr>
      </p:pic>
      <p:pic>
        <p:nvPicPr>
          <p:cNvPr id="76" name="그림 7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863656" y="7809094"/>
            <a:ext cx="661774" cy="668372"/>
          </a:xfrm>
          <a:prstGeom prst="rect">
            <a:avLst/>
          </a:prstGeom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918" y="2662684"/>
            <a:ext cx="787965" cy="911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그림 4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238564" y="2756139"/>
            <a:ext cx="1310208" cy="807721"/>
          </a:xfrm>
          <a:prstGeom prst="rect">
            <a:avLst/>
          </a:prstGeom>
        </p:spPr>
      </p:pic>
      <p:pic>
        <p:nvPicPr>
          <p:cNvPr id="45" name="그림 44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124680" y="5184155"/>
            <a:ext cx="1188514" cy="83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64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8709</TotalTime>
  <Words>1311</Words>
  <Application>Microsoft Office PowerPoint</Application>
  <PresentationFormat>화면 슬라이드 쇼(4:3)</PresentationFormat>
  <Paragraphs>150</Paragraphs>
  <Slides>6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a</cp:lastModifiedBy>
  <cp:revision>379</cp:revision>
  <cp:lastPrinted>2017-03-13T05:22:51Z</cp:lastPrinted>
  <dcterms:created xsi:type="dcterms:W3CDTF">2016-01-05T05:47:18Z</dcterms:created>
  <dcterms:modified xsi:type="dcterms:W3CDTF">2017-05-10T01:22:16Z</dcterms:modified>
</cp:coreProperties>
</file>