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xlsx" ContentType="application/vnd.openxmlformats-officedocument.spreadsheetml.sheet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04" r:id="rId2"/>
    <p:sldId id="655" r:id="rId3"/>
    <p:sldId id="656" r:id="rId4"/>
    <p:sldId id="698" r:id="rId5"/>
    <p:sldId id="657" r:id="rId6"/>
    <p:sldId id="560" r:id="rId7"/>
    <p:sldId id="658" r:id="rId8"/>
    <p:sldId id="611" r:id="rId9"/>
    <p:sldId id="659" r:id="rId10"/>
    <p:sldId id="610" r:id="rId11"/>
    <p:sldId id="660" r:id="rId12"/>
    <p:sldId id="661" r:id="rId13"/>
    <p:sldId id="689" r:id="rId14"/>
    <p:sldId id="690" r:id="rId15"/>
    <p:sldId id="691" r:id="rId16"/>
    <p:sldId id="692" r:id="rId17"/>
    <p:sldId id="693" r:id="rId18"/>
    <p:sldId id="694" r:id="rId19"/>
    <p:sldId id="695" r:id="rId20"/>
    <p:sldId id="696" r:id="rId21"/>
    <p:sldId id="697" r:id="rId22"/>
    <p:sldId id="517" r:id="rId23"/>
    <p:sldId id="349" r:id="rId2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4DD393"/>
    <a:srgbClr val="166B96"/>
    <a:srgbClr val="53B8EB"/>
    <a:srgbClr val="5DA2CD"/>
    <a:srgbClr val="1687C0"/>
    <a:srgbClr val="1998D7"/>
    <a:srgbClr val="178AB3"/>
    <a:srgbClr val="237905"/>
    <a:srgbClr val="0A6C4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밝은 스타일 3 - 강조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C4B1156A-380E-4F78-BDF5-A606A8083BF9}" styleName="보통 스타일 4 - 강조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1" autoAdjust="0"/>
    <p:restoredTop sz="86988" autoAdjust="0"/>
  </p:normalViewPr>
  <p:slideViewPr>
    <p:cSldViewPr>
      <p:cViewPr varScale="1">
        <p:scale>
          <a:sx n="96" d="100"/>
          <a:sy n="96" d="100"/>
        </p:scale>
        <p:origin x="-2208" y="-102"/>
      </p:cViewPr>
      <p:guideLst>
        <p:guide orient="horz" pos="4110"/>
        <p:guide orient="horz" pos="2160"/>
        <p:guide orient="horz" pos="550"/>
        <p:guide orient="horz" pos="845"/>
        <p:guide orient="horz" pos="4042"/>
        <p:guide orient="horz" pos="3158"/>
        <p:guide orient="horz" pos="3430"/>
        <p:guide pos="158"/>
        <p:guide pos="5602"/>
        <p:guide pos="2880"/>
        <p:guide pos="2993"/>
        <p:guide pos="2449"/>
        <p:guide pos="1655"/>
        <p:guide pos="3402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howGuides="1">
      <p:cViewPr varScale="1">
        <p:scale>
          <a:sx n="73" d="100"/>
          <a:sy n="73" d="100"/>
        </p:scale>
        <p:origin x="-2184" y="-96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style val="4"/>
  <c:chart>
    <c:autoTitleDeleted val="1"/>
    <c:plotArea>
      <c:layout>
        <c:manualLayout>
          <c:layoutTarget val="inner"/>
          <c:xMode val="edge"/>
          <c:yMode val="edge"/>
          <c:x val="1.7462781587353298E-2"/>
          <c:y val="0.19804783308016663"/>
          <c:w val="0.96507443682531624"/>
          <c:h val="0.77265961255408833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■ 핵안보문화 인식도</c:v>
                </c:pt>
              </c:strCache>
            </c:strRef>
          </c:tx>
          <c:spPr>
            <a:solidFill>
              <a:srgbClr val="DDD9C3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spPr>
              <a:solidFill>
                <a:srgbClr val="33669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dPt>
          <c:dLbls>
            <c:numFmt formatCode="0.0_ " sourceLinked="0"/>
            <c:txPr>
              <a:bodyPr/>
              <a:lstStyle/>
              <a:p>
                <a:pPr>
                  <a:defRPr sz="1400" b="1" u="none">
                    <a:latin typeface="휴먼명조" pitchFamily="2" charset="-127"/>
                    <a:ea typeface="휴먼명조"/>
                  </a:defRPr>
                </a:pPr>
                <a:endParaRPr lang="ko-KR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2013년</c:v>
                </c:pt>
                <c:pt idx="1">
                  <c:v>2014년</c:v>
                </c:pt>
              </c:strCache>
            </c:strRef>
          </c:cat>
          <c:val>
            <c:numRef>
              <c:f>Sheet1!$B$2:$B$3</c:f>
              <c:numCache>
                <c:formatCode>####.0</c:formatCode>
                <c:ptCount val="2"/>
                <c:pt idx="0">
                  <c:v>80.099999999999994</c:v>
                </c:pt>
                <c:pt idx="1">
                  <c:v>84.895104895104879</c:v>
                </c:pt>
              </c:numCache>
            </c:numRef>
          </c:val>
        </c:ser>
        <c:gapWidth val="138"/>
        <c:axId val="108679936"/>
        <c:axId val="108681472"/>
      </c:barChart>
      <c:catAx>
        <c:axId val="10867993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>
                <a:ea typeface="휴먼명조"/>
              </a:defRPr>
            </a:pPr>
            <a:endParaRPr lang="ko-KR"/>
          </a:p>
        </c:txPr>
        <c:crossAx val="108681472"/>
        <c:crosses val="autoZero"/>
        <c:auto val="1"/>
        <c:lblAlgn val="ctr"/>
        <c:lblOffset val="100"/>
      </c:catAx>
      <c:valAx>
        <c:axId val="108681472"/>
        <c:scaling>
          <c:orientation val="minMax"/>
          <c:max val="100"/>
          <c:min val="50"/>
        </c:scaling>
        <c:delete val="1"/>
        <c:axPos val="l"/>
        <c:numFmt formatCode="####.0" sourceLinked="1"/>
        <c:tickLblPos val="none"/>
        <c:crossAx val="108679936"/>
        <c:crosses val="autoZero"/>
        <c:crossBetween val="between"/>
      </c:valAx>
    </c:plotArea>
    <c:plotVisOnly val="1"/>
    <c:dispBlanksAs val="gap"/>
  </c:chart>
  <c:spPr>
    <a:effectLst/>
  </c:spPr>
  <c:txPr>
    <a:bodyPr/>
    <a:lstStyle/>
    <a:p>
      <a:pPr>
        <a:defRPr sz="1800"/>
      </a:pPr>
      <a:endParaRPr lang="ko-KR"/>
    </a:p>
  </c:txPr>
  <c:externalData r:id="rId1"/>
</c:chartSpac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01C320-3D92-452D-A67A-A769D55CD3C4}" type="doc">
      <dgm:prSet loTypeId="urn:microsoft.com/office/officeart/2005/8/layout/pyramid1" loCatId="pyramid" qsTypeId="urn:microsoft.com/office/officeart/2005/8/quickstyle/3d2" qsCatId="3D" csTypeId="urn:microsoft.com/office/officeart/2005/8/colors/colorful2" csCatId="colorful" phldr="1"/>
      <dgm:spPr/>
    </dgm:pt>
    <dgm:pt modelId="{871CAA76-3948-47E3-9DEF-866F2FDAB714}">
      <dgm:prSet phldrT="[텍스트]"/>
      <dgm:spPr/>
      <dgm:t>
        <a:bodyPr/>
        <a:lstStyle/>
        <a:p>
          <a:pPr latinLnBrk="1"/>
          <a:r>
            <a:rPr lang="ko-KR" altLang="en-US" b="1" dirty="0" smtClean="0"/>
            <a:t>국가 </a:t>
          </a:r>
          <a:r>
            <a:rPr lang="ko-KR" altLang="en-US" b="1" dirty="0" err="1" smtClean="0"/>
            <a:t>핵안보문화</a:t>
          </a:r>
          <a:r>
            <a:rPr lang="ko-KR" altLang="en-US" b="1" dirty="0" smtClean="0"/>
            <a:t> 정책</a:t>
          </a:r>
          <a:endParaRPr lang="ko-KR" altLang="en-US" b="1" dirty="0"/>
        </a:p>
      </dgm:t>
    </dgm:pt>
    <dgm:pt modelId="{1EAF62AB-501A-466B-8561-98E31EE2A5DA}" type="parTrans" cxnId="{E4B10B4F-11B6-410C-8EFE-C68BF4CF0497}">
      <dgm:prSet/>
      <dgm:spPr/>
      <dgm:t>
        <a:bodyPr/>
        <a:lstStyle/>
        <a:p>
          <a:pPr latinLnBrk="1"/>
          <a:endParaRPr lang="ko-KR" altLang="en-US" b="1"/>
        </a:p>
      </dgm:t>
    </dgm:pt>
    <dgm:pt modelId="{7D7784BA-F5FD-4F3F-86BD-3F0DE3B98898}" type="sibTrans" cxnId="{E4B10B4F-11B6-410C-8EFE-C68BF4CF0497}">
      <dgm:prSet/>
      <dgm:spPr/>
      <dgm:t>
        <a:bodyPr/>
        <a:lstStyle/>
        <a:p>
          <a:pPr latinLnBrk="1"/>
          <a:endParaRPr lang="ko-KR" altLang="en-US" b="1"/>
        </a:p>
      </dgm:t>
    </dgm:pt>
    <dgm:pt modelId="{C0B98997-454D-4E3F-B20C-6CFEEC932E58}">
      <dgm:prSet phldrT="[텍스트]"/>
      <dgm:spPr/>
      <dgm:t>
        <a:bodyPr/>
        <a:lstStyle/>
        <a:p>
          <a:pPr latinLnBrk="1"/>
          <a:r>
            <a:rPr lang="ko-KR" altLang="en-US" b="1" dirty="0" err="1" smtClean="0"/>
            <a:t>시설별</a:t>
          </a:r>
          <a:r>
            <a:rPr lang="ko-KR" altLang="en-US" b="1" dirty="0" smtClean="0"/>
            <a:t> </a:t>
          </a:r>
          <a:r>
            <a:rPr lang="ko-KR" altLang="en-US" b="1" dirty="0" err="1" smtClean="0"/>
            <a:t>핵안보</a:t>
          </a:r>
          <a:r>
            <a:rPr lang="ko-KR" altLang="en-US" b="1" dirty="0" smtClean="0"/>
            <a:t> 문화 정책</a:t>
          </a:r>
          <a:endParaRPr lang="ko-KR" altLang="en-US" b="1" dirty="0"/>
        </a:p>
      </dgm:t>
    </dgm:pt>
    <dgm:pt modelId="{E2F42CF1-5497-41D0-AC32-DB2048D39962}" type="parTrans" cxnId="{C0000128-2B07-4104-8FA1-622D3B2BA956}">
      <dgm:prSet/>
      <dgm:spPr/>
      <dgm:t>
        <a:bodyPr/>
        <a:lstStyle/>
        <a:p>
          <a:pPr latinLnBrk="1"/>
          <a:endParaRPr lang="ko-KR" altLang="en-US" b="1"/>
        </a:p>
      </dgm:t>
    </dgm:pt>
    <dgm:pt modelId="{78B06307-8DA3-4C3A-8993-04BC25E14861}" type="sibTrans" cxnId="{C0000128-2B07-4104-8FA1-622D3B2BA956}">
      <dgm:prSet/>
      <dgm:spPr/>
      <dgm:t>
        <a:bodyPr/>
        <a:lstStyle/>
        <a:p>
          <a:pPr latinLnBrk="1"/>
          <a:endParaRPr lang="ko-KR" altLang="en-US" b="1"/>
        </a:p>
      </dgm:t>
    </dgm:pt>
    <dgm:pt modelId="{4AEED47D-27C6-4952-BB9A-81B598BFC16F}">
      <dgm:prSet phldrT="[텍스트]"/>
      <dgm:spPr/>
      <dgm:t>
        <a:bodyPr/>
        <a:lstStyle/>
        <a:p>
          <a:pPr latinLnBrk="1"/>
          <a:r>
            <a:rPr lang="ko-KR" altLang="en-US" b="1" smtClean="0"/>
            <a:t>이행계획 </a:t>
          </a:r>
          <a:endParaRPr lang="en-US" altLang="ko-KR" b="1" dirty="0" smtClean="0"/>
        </a:p>
      </dgm:t>
    </dgm:pt>
    <dgm:pt modelId="{257A3B5C-EC7D-410E-9CBC-08F9470CFAD2}" type="parTrans" cxnId="{349F8886-2FCA-4503-95A6-DC4A490FDB61}">
      <dgm:prSet/>
      <dgm:spPr/>
      <dgm:t>
        <a:bodyPr/>
        <a:lstStyle/>
        <a:p>
          <a:pPr latinLnBrk="1"/>
          <a:endParaRPr lang="ko-KR" altLang="en-US" b="1"/>
        </a:p>
      </dgm:t>
    </dgm:pt>
    <dgm:pt modelId="{DA610E65-0C36-4051-86A4-BFA9D24E10DA}" type="sibTrans" cxnId="{349F8886-2FCA-4503-95A6-DC4A490FDB61}">
      <dgm:prSet/>
      <dgm:spPr/>
      <dgm:t>
        <a:bodyPr/>
        <a:lstStyle/>
        <a:p>
          <a:pPr latinLnBrk="1"/>
          <a:endParaRPr lang="ko-KR" altLang="en-US" b="1"/>
        </a:p>
      </dgm:t>
    </dgm:pt>
    <dgm:pt modelId="{F78B9ECA-C609-4B9A-95F1-90C8D9CD5EB4}">
      <dgm:prSet phldrT="[텍스트]"/>
      <dgm:spPr/>
      <dgm:t>
        <a:bodyPr/>
        <a:lstStyle/>
        <a:p>
          <a:pPr latinLnBrk="1"/>
          <a:r>
            <a:rPr lang="ko-KR" altLang="en-US" b="1" dirty="0" smtClean="0"/>
            <a:t>교육 및 훈련</a:t>
          </a:r>
          <a:endParaRPr lang="en-US" altLang="ko-KR" b="1" dirty="0" smtClean="0"/>
        </a:p>
      </dgm:t>
    </dgm:pt>
    <dgm:pt modelId="{0065C230-1530-440E-AF87-A173ED4E6F11}" type="parTrans" cxnId="{D38A3BAC-CEBC-4921-A272-2E85DEFEA9CD}">
      <dgm:prSet/>
      <dgm:spPr/>
      <dgm:t>
        <a:bodyPr/>
        <a:lstStyle/>
        <a:p>
          <a:pPr latinLnBrk="1"/>
          <a:endParaRPr lang="ko-KR" altLang="en-US" b="1"/>
        </a:p>
      </dgm:t>
    </dgm:pt>
    <dgm:pt modelId="{42B3FDC3-A566-4CCC-BB0D-1B0250010BCC}" type="sibTrans" cxnId="{D38A3BAC-CEBC-4921-A272-2E85DEFEA9CD}">
      <dgm:prSet/>
      <dgm:spPr/>
      <dgm:t>
        <a:bodyPr/>
        <a:lstStyle/>
        <a:p>
          <a:pPr latinLnBrk="1"/>
          <a:endParaRPr lang="ko-KR" altLang="en-US" b="1"/>
        </a:p>
      </dgm:t>
    </dgm:pt>
    <dgm:pt modelId="{75737468-4219-4746-B9A8-A929C7759339}">
      <dgm:prSet phldrT="[텍스트]"/>
      <dgm:spPr/>
      <dgm:t>
        <a:bodyPr/>
        <a:lstStyle/>
        <a:p>
          <a:pPr latinLnBrk="1"/>
          <a:r>
            <a:rPr lang="ko-KR" altLang="en-US" b="1" dirty="0" err="1" smtClean="0">
              <a:solidFill>
                <a:schemeClr val="tx1"/>
              </a:solidFill>
            </a:rPr>
            <a:t>핵안보문화</a:t>
          </a:r>
          <a:r>
            <a:rPr lang="ko-KR" altLang="en-US" b="1" dirty="0" smtClean="0">
              <a:solidFill>
                <a:schemeClr val="tx1"/>
              </a:solidFill>
            </a:rPr>
            <a:t> 인식도 설문조사</a:t>
          </a:r>
          <a:endParaRPr lang="en-US" altLang="ko-KR" b="1" dirty="0" smtClean="0">
            <a:solidFill>
              <a:schemeClr val="tx1"/>
            </a:solidFill>
          </a:endParaRPr>
        </a:p>
      </dgm:t>
    </dgm:pt>
    <dgm:pt modelId="{314EACF5-7DC7-483C-8424-46CFC04F2482}" type="parTrans" cxnId="{6BC5C628-D91E-4B68-BAAE-05205B317AB1}">
      <dgm:prSet/>
      <dgm:spPr/>
      <dgm:t>
        <a:bodyPr/>
        <a:lstStyle/>
        <a:p>
          <a:pPr latinLnBrk="1"/>
          <a:endParaRPr lang="ko-KR" altLang="en-US" b="1"/>
        </a:p>
      </dgm:t>
    </dgm:pt>
    <dgm:pt modelId="{A6A7E236-B04E-40F8-8DA4-CA0F947F170B}" type="sibTrans" cxnId="{6BC5C628-D91E-4B68-BAAE-05205B317AB1}">
      <dgm:prSet/>
      <dgm:spPr/>
      <dgm:t>
        <a:bodyPr/>
        <a:lstStyle/>
        <a:p>
          <a:pPr latinLnBrk="1"/>
          <a:endParaRPr lang="ko-KR" altLang="en-US" b="1"/>
        </a:p>
      </dgm:t>
    </dgm:pt>
    <dgm:pt modelId="{62562BC4-D9E1-4FEF-804B-E0FE0F18D78B}">
      <dgm:prSet phldrT="[텍스트]"/>
      <dgm:spPr/>
      <dgm:t>
        <a:bodyPr/>
        <a:lstStyle/>
        <a:p>
          <a:pPr latinLnBrk="1"/>
          <a:r>
            <a:rPr lang="ko-KR" altLang="en-US" b="1" dirty="0" smtClean="0"/>
            <a:t>이행</a:t>
          </a:r>
          <a:endParaRPr lang="en-US" altLang="ko-KR" b="1" dirty="0" smtClean="0"/>
        </a:p>
      </dgm:t>
    </dgm:pt>
    <dgm:pt modelId="{F08BAA9F-E461-446D-912B-9D7BDE49485B}" type="parTrans" cxnId="{D13A9F85-2D02-4DF9-A0DB-C77C89BF1330}">
      <dgm:prSet/>
      <dgm:spPr/>
      <dgm:t>
        <a:bodyPr/>
        <a:lstStyle/>
        <a:p>
          <a:pPr latinLnBrk="1"/>
          <a:endParaRPr lang="ko-KR" altLang="en-US" b="1"/>
        </a:p>
      </dgm:t>
    </dgm:pt>
    <dgm:pt modelId="{1D8DDC87-CF79-44FB-8119-B1622A763CE0}" type="sibTrans" cxnId="{D13A9F85-2D02-4DF9-A0DB-C77C89BF1330}">
      <dgm:prSet/>
      <dgm:spPr/>
      <dgm:t>
        <a:bodyPr/>
        <a:lstStyle/>
        <a:p>
          <a:pPr latinLnBrk="1"/>
          <a:endParaRPr lang="ko-KR" altLang="en-US" b="1"/>
        </a:p>
      </dgm:t>
    </dgm:pt>
    <dgm:pt modelId="{3014C50A-D7C8-4A29-B524-A0D041FF26CF}" type="pres">
      <dgm:prSet presAssocID="{2501C320-3D92-452D-A67A-A769D55CD3C4}" presName="Name0" presStyleCnt="0">
        <dgm:presLayoutVars>
          <dgm:dir/>
          <dgm:animLvl val="lvl"/>
          <dgm:resizeHandles val="exact"/>
        </dgm:presLayoutVars>
      </dgm:prSet>
      <dgm:spPr/>
    </dgm:pt>
    <dgm:pt modelId="{9FA3BA8B-C2BA-475E-8CCA-91BEB781E5B0}" type="pres">
      <dgm:prSet presAssocID="{871CAA76-3948-47E3-9DEF-866F2FDAB714}" presName="Name8" presStyleCnt="0"/>
      <dgm:spPr/>
    </dgm:pt>
    <dgm:pt modelId="{3DE0E8F9-69B6-48BE-8F31-74887FABA31E}" type="pres">
      <dgm:prSet presAssocID="{871CAA76-3948-47E3-9DEF-866F2FDAB714}" presName="level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EAE6933-0FF7-47AD-8B9D-07743E8A6DA5}" type="pres">
      <dgm:prSet presAssocID="{871CAA76-3948-47E3-9DEF-866F2FDAB71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36F643A3-0DF8-4C71-B163-137B4F8D7C63}" type="pres">
      <dgm:prSet presAssocID="{C0B98997-454D-4E3F-B20C-6CFEEC932E58}" presName="Name8" presStyleCnt="0"/>
      <dgm:spPr/>
    </dgm:pt>
    <dgm:pt modelId="{E521FF4C-100D-4B44-9CC6-E413BC6CF9C9}" type="pres">
      <dgm:prSet presAssocID="{C0B98997-454D-4E3F-B20C-6CFEEC932E58}" presName="level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4E3F696-4564-40E8-AF97-81D2D3BB3F6F}" type="pres">
      <dgm:prSet presAssocID="{C0B98997-454D-4E3F-B20C-6CFEEC932E5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3A854D5-289C-471C-A228-05256790055F}" type="pres">
      <dgm:prSet presAssocID="{4AEED47D-27C6-4952-BB9A-81B598BFC16F}" presName="Name8" presStyleCnt="0"/>
      <dgm:spPr/>
    </dgm:pt>
    <dgm:pt modelId="{746DE898-A1DD-4659-997C-02406FEB6E73}" type="pres">
      <dgm:prSet presAssocID="{4AEED47D-27C6-4952-BB9A-81B598BFC16F}" presName="level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F93D840-5C97-4E5F-AA39-A3181879166C}" type="pres">
      <dgm:prSet presAssocID="{4AEED47D-27C6-4952-BB9A-81B598BFC16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825CA8A-F87F-43AB-A569-4C7FCD994F62}" type="pres">
      <dgm:prSet presAssocID="{62562BC4-D9E1-4FEF-804B-E0FE0F18D78B}" presName="Name8" presStyleCnt="0"/>
      <dgm:spPr/>
    </dgm:pt>
    <dgm:pt modelId="{216E4CF5-2613-48DF-B6ED-2BAE6552C9FB}" type="pres">
      <dgm:prSet presAssocID="{62562BC4-D9E1-4FEF-804B-E0FE0F18D78B}" presName="level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1F5EF30-96F4-4232-946A-C8417F45C50B}" type="pres">
      <dgm:prSet presAssocID="{62562BC4-D9E1-4FEF-804B-E0FE0F18D7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E8B4DE6-6AD5-4DBF-B900-EB2DD118C170}" type="pres">
      <dgm:prSet presAssocID="{F78B9ECA-C609-4B9A-95F1-90C8D9CD5EB4}" presName="Name8" presStyleCnt="0"/>
      <dgm:spPr/>
    </dgm:pt>
    <dgm:pt modelId="{18CB1AF0-A318-4D44-93E6-D0FE68B75D58}" type="pres">
      <dgm:prSet presAssocID="{F78B9ECA-C609-4B9A-95F1-90C8D9CD5EB4}" presName="level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730A697-D36F-4381-A177-591561259F92}" type="pres">
      <dgm:prSet presAssocID="{F78B9ECA-C609-4B9A-95F1-90C8D9CD5EB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0E9E279-2BFD-461A-A319-234D351418DF}" type="pres">
      <dgm:prSet presAssocID="{75737468-4219-4746-B9A8-A929C7759339}" presName="Name8" presStyleCnt="0"/>
      <dgm:spPr/>
    </dgm:pt>
    <dgm:pt modelId="{648F5E33-43E1-4E8F-AC65-B878FFA0258B}" type="pres">
      <dgm:prSet presAssocID="{75737468-4219-4746-B9A8-A929C7759339}" presName="level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DDBAABE6-FAB3-47CB-B027-447CCA83AA22}" type="pres">
      <dgm:prSet presAssocID="{75737468-4219-4746-B9A8-A929C775933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770E304-5893-4FCD-B1B6-F8162731D2CB}" type="presOf" srcId="{4AEED47D-27C6-4952-BB9A-81B598BFC16F}" destId="{6F93D840-5C97-4E5F-AA39-A3181879166C}" srcOrd="1" destOrd="0" presId="urn:microsoft.com/office/officeart/2005/8/layout/pyramid1"/>
    <dgm:cxn modelId="{D13A9F85-2D02-4DF9-A0DB-C77C89BF1330}" srcId="{2501C320-3D92-452D-A67A-A769D55CD3C4}" destId="{62562BC4-D9E1-4FEF-804B-E0FE0F18D78B}" srcOrd="3" destOrd="0" parTransId="{F08BAA9F-E461-446D-912B-9D7BDE49485B}" sibTransId="{1D8DDC87-CF79-44FB-8119-B1622A763CE0}"/>
    <dgm:cxn modelId="{407A2099-3875-4D73-8174-259FFE0639AA}" type="presOf" srcId="{62562BC4-D9E1-4FEF-804B-E0FE0F18D78B}" destId="{216E4CF5-2613-48DF-B6ED-2BAE6552C9FB}" srcOrd="0" destOrd="0" presId="urn:microsoft.com/office/officeart/2005/8/layout/pyramid1"/>
    <dgm:cxn modelId="{26B5CC7D-C16C-4418-A807-9977DE383439}" type="presOf" srcId="{871CAA76-3948-47E3-9DEF-866F2FDAB714}" destId="{3EAE6933-0FF7-47AD-8B9D-07743E8A6DA5}" srcOrd="1" destOrd="0" presId="urn:microsoft.com/office/officeart/2005/8/layout/pyramid1"/>
    <dgm:cxn modelId="{4B61FD3F-2FA4-46BE-A996-3F0C2228EABA}" type="presOf" srcId="{C0B98997-454D-4E3F-B20C-6CFEEC932E58}" destId="{F4E3F696-4564-40E8-AF97-81D2D3BB3F6F}" srcOrd="1" destOrd="0" presId="urn:microsoft.com/office/officeart/2005/8/layout/pyramid1"/>
    <dgm:cxn modelId="{C0000128-2B07-4104-8FA1-622D3B2BA956}" srcId="{2501C320-3D92-452D-A67A-A769D55CD3C4}" destId="{C0B98997-454D-4E3F-B20C-6CFEEC932E58}" srcOrd="1" destOrd="0" parTransId="{E2F42CF1-5497-41D0-AC32-DB2048D39962}" sibTransId="{78B06307-8DA3-4C3A-8993-04BC25E14861}"/>
    <dgm:cxn modelId="{8379087D-2364-4038-9900-2A2E3E740082}" type="presOf" srcId="{F78B9ECA-C609-4B9A-95F1-90C8D9CD5EB4}" destId="{A730A697-D36F-4381-A177-591561259F92}" srcOrd="1" destOrd="0" presId="urn:microsoft.com/office/officeart/2005/8/layout/pyramid1"/>
    <dgm:cxn modelId="{E4B10B4F-11B6-410C-8EFE-C68BF4CF0497}" srcId="{2501C320-3D92-452D-A67A-A769D55CD3C4}" destId="{871CAA76-3948-47E3-9DEF-866F2FDAB714}" srcOrd="0" destOrd="0" parTransId="{1EAF62AB-501A-466B-8561-98E31EE2A5DA}" sibTransId="{7D7784BA-F5FD-4F3F-86BD-3F0DE3B98898}"/>
    <dgm:cxn modelId="{5DCC3EB4-2C3F-447E-BA09-BDAF12836014}" type="presOf" srcId="{871CAA76-3948-47E3-9DEF-866F2FDAB714}" destId="{3DE0E8F9-69B6-48BE-8F31-74887FABA31E}" srcOrd="0" destOrd="0" presId="urn:microsoft.com/office/officeart/2005/8/layout/pyramid1"/>
    <dgm:cxn modelId="{935F21D9-B859-4B5A-AABD-89BD03C66429}" type="presOf" srcId="{75737468-4219-4746-B9A8-A929C7759339}" destId="{648F5E33-43E1-4E8F-AC65-B878FFA0258B}" srcOrd="0" destOrd="0" presId="urn:microsoft.com/office/officeart/2005/8/layout/pyramid1"/>
    <dgm:cxn modelId="{055C91EB-262E-4012-8026-FC6DE9EDEA80}" type="presOf" srcId="{2501C320-3D92-452D-A67A-A769D55CD3C4}" destId="{3014C50A-D7C8-4A29-B524-A0D041FF26CF}" srcOrd="0" destOrd="0" presId="urn:microsoft.com/office/officeart/2005/8/layout/pyramid1"/>
    <dgm:cxn modelId="{0499C2DF-5FE0-4CC1-9B68-CC4A74D90FBB}" type="presOf" srcId="{75737468-4219-4746-B9A8-A929C7759339}" destId="{DDBAABE6-FAB3-47CB-B027-447CCA83AA22}" srcOrd="1" destOrd="0" presId="urn:microsoft.com/office/officeart/2005/8/layout/pyramid1"/>
    <dgm:cxn modelId="{6BC5C628-D91E-4B68-BAAE-05205B317AB1}" srcId="{2501C320-3D92-452D-A67A-A769D55CD3C4}" destId="{75737468-4219-4746-B9A8-A929C7759339}" srcOrd="5" destOrd="0" parTransId="{314EACF5-7DC7-483C-8424-46CFC04F2482}" sibTransId="{A6A7E236-B04E-40F8-8DA4-CA0F947F170B}"/>
    <dgm:cxn modelId="{D38A3BAC-CEBC-4921-A272-2E85DEFEA9CD}" srcId="{2501C320-3D92-452D-A67A-A769D55CD3C4}" destId="{F78B9ECA-C609-4B9A-95F1-90C8D9CD5EB4}" srcOrd="4" destOrd="0" parTransId="{0065C230-1530-440E-AF87-A173ED4E6F11}" sibTransId="{42B3FDC3-A566-4CCC-BB0D-1B0250010BCC}"/>
    <dgm:cxn modelId="{349F8886-2FCA-4503-95A6-DC4A490FDB61}" srcId="{2501C320-3D92-452D-A67A-A769D55CD3C4}" destId="{4AEED47D-27C6-4952-BB9A-81B598BFC16F}" srcOrd="2" destOrd="0" parTransId="{257A3B5C-EC7D-410E-9CBC-08F9470CFAD2}" sibTransId="{DA610E65-0C36-4051-86A4-BFA9D24E10DA}"/>
    <dgm:cxn modelId="{869EA7D9-7302-4FCD-8349-AA1C005CBC1C}" type="presOf" srcId="{4AEED47D-27C6-4952-BB9A-81B598BFC16F}" destId="{746DE898-A1DD-4659-997C-02406FEB6E73}" srcOrd="0" destOrd="0" presId="urn:microsoft.com/office/officeart/2005/8/layout/pyramid1"/>
    <dgm:cxn modelId="{6CF35CB6-97F7-49CB-9DD9-233B3522D2AC}" type="presOf" srcId="{62562BC4-D9E1-4FEF-804B-E0FE0F18D78B}" destId="{61F5EF30-96F4-4232-946A-C8417F45C50B}" srcOrd="1" destOrd="0" presId="urn:microsoft.com/office/officeart/2005/8/layout/pyramid1"/>
    <dgm:cxn modelId="{28172675-C29C-4E51-A186-4CE6812E9689}" type="presOf" srcId="{C0B98997-454D-4E3F-B20C-6CFEEC932E58}" destId="{E521FF4C-100D-4B44-9CC6-E413BC6CF9C9}" srcOrd="0" destOrd="0" presId="urn:microsoft.com/office/officeart/2005/8/layout/pyramid1"/>
    <dgm:cxn modelId="{6A717604-775B-4DB3-8D74-7F126B6D2547}" type="presOf" srcId="{F78B9ECA-C609-4B9A-95F1-90C8D9CD5EB4}" destId="{18CB1AF0-A318-4D44-93E6-D0FE68B75D58}" srcOrd="0" destOrd="0" presId="urn:microsoft.com/office/officeart/2005/8/layout/pyramid1"/>
    <dgm:cxn modelId="{76AD4FDB-01DE-40F8-A190-25BF9D819A95}" type="presParOf" srcId="{3014C50A-D7C8-4A29-B524-A0D041FF26CF}" destId="{9FA3BA8B-C2BA-475E-8CCA-91BEB781E5B0}" srcOrd="0" destOrd="0" presId="urn:microsoft.com/office/officeart/2005/8/layout/pyramid1"/>
    <dgm:cxn modelId="{99825882-1D13-4962-A730-B058E1EA5568}" type="presParOf" srcId="{9FA3BA8B-C2BA-475E-8CCA-91BEB781E5B0}" destId="{3DE0E8F9-69B6-48BE-8F31-74887FABA31E}" srcOrd="0" destOrd="0" presId="urn:microsoft.com/office/officeart/2005/8/layout/pyramid1"/>
    <dgm:cxn modelId="{2CA41297-1610-4864-9D7B-CCB227F454CF}" type="presParOf" srcId="{9FA3BA8B-C2BA-475E-8CCA-91BEB781E5B0}" destId="{3EAE6933-0FF7-47AD-8B9D-07743E8A6DA5}" srcOrd="1" destOrd="0" presId="urn:microsoft.com/office/officeart/2005/8/layout/pyramid1"/>
    <dgm:cxn modelId="{0D924A91-5F7A-4C83-A427-A5E595771DAB}" type="presParOf" srcId="{3014C50A-D7C8-4A29-B524-A0D041FF26CF}" destId="{36F643A3-0DF8-4C71-B163-137B4F8D7C63}" srcOrd="1" destOrd="0" presId="urn:microsoft.com/office/officeart/2005/8/layout/pyramid1"/>
    <dgm:cxn modelId="{B9CF2C32-9348-4271-9BB2-103959FE5072}" type="presParOf" srcId="{36F643A3-0DF8-4C71-B163-137B4F8D7C63}" destId="{E521FF4C-100D-4B44-9CC6-E413BC6CF9C9}" srcOrd="0" destOrd="0" presId="urn:microsoft.com/office/officeart/2005/8/layout/pyramid1"/>
    <dgm:cxn modelId="{11A4BA32-85C3-44B3-998E-3B0A7469A1B2}" type="presParOf" srcId="{36F643A3-0DF8-4C71-B163-137B4F8D7C63}" destId="{F4E3F696-4564-40E8-AF97-81D2D3BB3F6F}" srcOrd="1" destOrd="0" presId="urn:microsoft.com/office/officeart/2005/8/layout/pyramid1"/>
    <dgm:cxn modelId="{3E3FED59-386A-465E-9F4D-2D16BAE888E2}" type="presParOf" srcId="{3014C50A-D7C8-4A29-B524-A0D041FF26CF}" destId="{C3A854D5-289C-471C-A228-05256790055F}" srcOrd="2" destOrd="0" presId="urn:microsoft.com/office/officeart/2005/8/layout/pyramid1"/>
    <dgm:cxn modelId="{32521291-C8B3-475A-8F4B-1B717CF3AFBC}" type="presParOf" srcId="{C3A854D5-289C-471C-A228-05256790055F}" destId="{746DE898-A1DD-4659-997C-02406FEB6E73}" srcOrd="0" destOrd="0" presId="urn:microsoft.com/office/officeart/2005/8/layout/pyramid1"/>
    <dgm:cxn modelId="{F399652D-3E62-4A63-A42A-2C4795C1938A}" type="presParOf" srcId="{C3A854D5-289C-471C-A228-05256790055F}" destId="{6F93D840-5C97-4E5F-AA39-A3181879166C}" srcOrd="1" destOrd="0" presId="urn:microsoft.com/office/officeart/2005/8/layout/pyramid1"/>
    <dgm:cxn modelId="{13182EBD-22E7-4BE6-B323-A119192B45C0}" type="presParOf" srcId="{3014C50A-D7C8-4A29-B524-A0D041FF26CF}" destId="{F825CA8A-F87F-43AB-A569-4C7FCD994F62}" srcOrd="3" destOrd="0" presId="urn:microsoft.com/office/officeart/2005/8/layout/pyramid1"/>
    <dgm:cxn modelId="{B6035591-1117-45C7-96BC-7ADE314532F6}" type="presParOf" srcId="{F825CA8A-F87F-43AB-A569-4C7FCD994F62}" destId="{216E4CF5-2613-48DF-B6ED-2BAE6552C9FB}" srcOrd="0" destOrd="0" presId="urn:microsoft.com/office/officeart/2005/8/layout/pyramid1"/>
    <dgm:cxn modelId="{8004F1BD-55CD-4CEE-8188-1715E3143997}" type="presParOf" srcId="{F825CA8A-F87F-43AB-A569-4C7FCD994F62}" destId="{61F5EF30-96F4-4232-946A-C8417F45C50B}" srcOrd="1" destOrd="0" presId="urn:microsoft.com/office/officeart/2005/8/layout/pyramid1"/>
    <dgm:cxn modelId="{9A2AA1E9-D586-4987-B838-B83C44B40707}" type="presParOf" srcId="{3014C50A-D7C8-4A29-B524-A0D041FF26CF}" destId="{0E8B4DE6-6AD5-4DBF-B900-EB2DD118C170}" srcOrd="4" destOrd="0" presId="urn:microsoft.com/office/officeart/2005/8/layout/pyramid1"/>
    <dgm:cxn modelId="{9EEC4186-C937-4837-B250-1D2FDA080DA8}" type="presParOf" srcId="{0E8B4DE6-6AD5-4DBF-B900-EB2DD118C170}" destId="{18CB1AF0-A318-4D44-93E6-D0FE68B75D58}" srcOrd="0" destOrd="0" presId="urn:microsoft.com/office/officeart/2005/8/layout/pyramid1"/>
    <dgm:cxn modelId="{8C85D1FF-97C2-4045-9058-F9ADB338A6CE}" type="presParOf" srcId="{0E8B4DE6-6AD5-4DBF-B900-EB2DD118C170}" destId="{A730A697-D36F-4381-A177-591561259F92}" srcOrd="1" destOrd="0" presId="urn:microsoft.com/office/officeart/2005/8/layout/pyramid1"/>
    <dgm:cxn modelId="{D71BB26A-6395-4124-ABE9-0AE63A79C54D}" type="presParOf" srcId="{3014C50A-D7C8-4A29-B524-A0D041FF26CF}" destId="{20E9E279-2BFD-461A-A319-234D351418DF}" srcOrd="5" destOrd="0" presId="urn:microsoft.com/office/officeart/2005/8/layout/pyramid1"/>
    <dgm:cxn modelId="{E3F28967-7C85-45E9-8E73-CA6C25B05D98}" type="presParOf" srcId="{20E9E279-2BFD-461A-A319-234D351418DF}" destId="{648F5E33-43E1-4E8F-AC65-B878FFA0258B}" srcOrd="0" destOrd="0" presId="urn:microsoft.com/office/officeart/2005/8/layout/pyramid1"/>
    <dgm:cxn modelId="{5BEFBEEB-5CBF-4F89-B629-BCDD04F190A4}" type="presParOf" srcId="{20E9E279-2BFD-461A-A319-234D351418DF}" destId="{DDBAABE6-FAB3-47CB-B027-447CCA83AA2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F41C3F-4908-4544-801D-054B0C9D0968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027E3F1A-0D10-4DD6-AEE5-ACE96823035F}">
      <dgm:prSet phldrT="[텍스트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en-US" altLang="ko-KR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국제적으로 </a:t>
          </a:r>
          <a:r>
            <a:rPr lang="ko-KR" altLang="en-US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핵안보문화에</a:t>
          </a:r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대한 중요성 강조</a:t>
          </a:r>
          <a:endParaRPr lang="ko-KR" alt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6559EFB-FF0D-434C-B097-54EA7641DC9A}" type="parTrans" cxnId="{76DF23D1-02C4-471A-AE37-DE829A86FB76}">
      <dgm:prSet/>
      <dgm:spPr/>
      <dgm:t>
        <a:bodyPr/>
        <a:lstStyle/>
        <a:p>
          <a:pPr latinLnBrk="1"/>
          <a:endParaRPr lang="ko-KR" altLang="en-US"/>
        </a:p>
      </dgm:t>
    </dgm:pt>
    <dgm:pt modelId="{C4BA3D55-6B43-4C94-B12C-8788F3AE651A}" type="sibTrans" cxnId="{76DF23D1-02C4-471A-AE37-DE829A86FB76}">
      <dgm:prSet/>
      <dgm:spPr/>
      <dgm:t>
        <a:bodyPr/>
        <a:lstStyle/>
        <a:p>
          <a:pPr latinLnBrk="1"/>
          <a:endParaRPr lang="ko-KR" altLang="en-US"/>
        </a:p>
      </dgm:t>
    </dgm:pt>
    <dgm:pt modelId="{78C54790-B219-4237-B66E-A4A8210650F3}">
      <dgm:prSet phldrT="[텍스트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핵안보</a:t>
          </a:r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정상회의 및 기타 국제회의를 통해  중요성 강조</a:t>
          </a:r>
          <a:endParaRPr lang="ko-KR" alt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6A4AEFBF-17C9-4CA0-B4BD-4EDD97BE7B0E}" type="parTrans" cxnId="{CB15BE89-EA62-4A14-B11B-4B659289A1E6}">
      <dgm:prSet/>
      <dgm:spPr/>
      <dgm:t>
        <a:bodyPr/>
        <a:lstStyle/>
        <a:p>
          <a:pPr latinLnBrk="1"/>
          <a:endParaRPr lang="ko-KR" altLang="en-US"/>
        </a:p>
      </dgm:t>
    </dgm:pt>
    <dgm:pt modelId="{CF1B08E3-AC9D-473F-AEA8-07786428641D}" type="sibTrans" cxnId="{CB15BE89-EA62-4A14-B11B-4B659289A1E6}">
      <dgm:prSet/>
      <dgm:spPr/>
      <dgm:t>
        <a:bodyPr/>
        <a:lstStyle/>
        <a:p>
          <a:pPr latinLnBrk="1"/>
          <a:endParaRPr lang="ko-KR" altLang="en-US"/>
        </a:p>
      </dgm:t>
    </dgm:pt>
    <dgm:pt modelId="{919A31FF-CB73-4899-860B-EF509E8F8E2B}">
      <dgm:prSet phldrT="[텍스트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en-US" altLang="ko-KR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IAEA</a:t>
          </a:r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는 핵안보 시리즈를 통해 </a:t>
          </a:r>
          <a:r>
            <a:rPr lang="ko-KR" altLang="en-US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핵안보</a:t>
          </a:r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문화 이행지침 발간</a:t>
          </a:r>
          <a:endParaRPr lang="ko-KR" alt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BE83A91B-956C-4E5A-B4F1-D11784E06F11}" type="parTrans" cxnId="{801CCE05-EE7F-4C00-A3C5-C419C055A505}">
      <dgm:prSet/>
      <dgm:spPr/>
      <dgm:t>
        <a:bodyPr/>
        <a:lstStyle/>
        <a:p>
          <a:pPr latinLnBrk="1"/>
          <a:endParaRPr lang="ko-KR" altLang="en-US"/>
        </a:p>
      </dgm:t>
    </dgm:pt>
    <dgm:pt modelId="{D8542E33-AD77-4A2F-9524-7A187E8FB148}" type="sibTrans" cxnId="{801CCE05-EE7F-4C00-A3C5-C419C055A505}">
      <dgm:prSet/>
      <dgm:spPr/>
      <dgm:t>
        <a:bodyPr/>
        <a:lstStyle/>
        <a:p>
          <a:pPr latinLnBrk="1"/>
          <a:endParaRPr lang="ko-KR" altLang="en-US"/>
        </a:p>
      </dgm:t>
    </dgm:pt>
    <dgm:pt modelId="{ED6B4CCA-C1FB-4A13-BA8C-5A289320EAF3}">
      <dgm:prSet phldrT="[텍스트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</a:t>
          </a:r>
          <a:r>
            <a:rPr lang="ko-KR" altLang="en-US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핵안보</a:t>
          </a:r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문화에 대한 국내이행 체제 구축</a:t>
          </a:r>
          <a:endParaRPr lang="ko-KR" alt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9B10371-E901-4227-B2F0-D06341B29338}" type="parTrans" cxnId="{A3743482-4149-400F-8E00-3EF4FB5721DB}">
      <dgm:prSet/>
      <dgm:spPr/>
      <dgm:t>
        <a:bodyPr/>
        <a:lstStyle/>
        <a:p>
          <a:pPr latinLnBrk="1"/>
          <a:endParaRPr lang="ko-KR" altLang="en-US"/>
        </a:p>
      </dgm:t>
    </dgm:pt>
    <dgm:pt modelId="{CC58F836-365E-4D7C-B302-B606D3D17428}" type="sibTrans" cxnId="{A3743482-4149-400F-8E00-3EF4FB5721DB}">
      <dgm:prSet/>
      <dgm:spPr/>
      <dgm:t>
        <a:bodyPr/>
        <a:lstStyle/>
        <a:p>
          <a:pPr latinLnBrk="1"/>
          <a:endParaRPr lang="ko-KR" altLang="en-US"/>
        </a:p>
      </dgm:t>
    </dgm:pt>
    <dgm:pt modelId="{E3E335D2-B570-443A-B3E8-9B8DBB04567E}">
      <dgm:prSet phldrT="[텍스트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핵안보</a:t>
          </a:r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문화 이행안내서 발행</a:t>
          </a:r>
          <a:endParaRPr lang="ko-KR" alt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525488A-A75A-4C72-A183-199C0BB93A50}" type="parTrans" cxnId="{804A8809-5E08-47AE-9ADA-DFF09E32CF2F}">
      <dgm:prSet/>
      <dgm:spPr/>
      <dgm:t>
        <a:bodyPr/>
        <a:lstStyle/>
        <a:p>
          <a:pPr latinLnBrk="1"/>
          <a:endParaRPr lang="ko-KR" altLang="en-US"/>
        </a:p>
      </dgm:t>
    </dgm:pt>
    <dgm:pt modelId="{87FE98E2-E987-4637-9363-F26DF1635663}" type="sibTrans" cxnId="{804A8809-5E08-47AE-9ADA-DFF09E32CF2F}">
      <dgm:prSet/>
      <dgm:spPr/>
      <dgm:t>
        <a:bodyPr/>
        <a:lstStyle/>
        <a:p>
          <a:pPr latinLnBrk="1"/>
          <a:endParaRPr lang="ko-KR" altLang="en-US"/>
        </a:p>
      </dgm:t>
    </dgm:pt>
    <dgm:pt modelId="{6212861C-0115-4E54-BE80-2214755F8CEC}">
      <dgm:prSet phldrT="[텍스트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원자력시설 자체 </a:t>
          </a:r>
          <a:r>
            <a:rPr lang="ko-KR" altLang="en-US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핵안보</a:t>
          </a:r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문화 성명서 및 이행지침서 발간</a:t>
          </a:r>
          <a:endParaRPr lang="ko-KR" alt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9D0637D-C81E-46B5-903F-3D0F0C0EE166}" type="parTrans" cxnId="{863BFEF6-835A-4201-BA98-996551E4B703}">
      <dgm:prSet/>
      <dgm:spPr/>
      <dgm:t>
        <a:bodyPr/>
        <a:lstStyle/>
        <a:p>
          <a:pPr latinLnBrk="1"/>
          <a:endParaRPr lang="ko-KR" altLang="en-US"/>
        </a:p>
      </dgm:t>
    </dgm:pt>
    <dgm:pt modelId="{EF843013-91DA-47D6-BFDE-FDC86D4A3B19}" type="sibTrans" cxnId="{863BFEF6-835A-4201-BA98-996551E4B703}">
      <dgm:prSet/>
      <dgm:spPr/>
      <dgm:t>
        <a:bodyPr/>
        <a:lstStyle/>
        <a:p>
          <a:pPr latinLnBrk="1"/>
          <a:endParaRPr lang="ko-KR" altLang="en-US"/>
        </a:p>
      </dgm:t>
    </dgm:pt>
    <dgm:pt modelId="{34D975DA-7EA5-4494-B6E9-3536C0E975E0}">
      <dgm:prSet phldrT="[텍스트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원자력시설 근무자에 대한 설문조사 결과</a:t>
          </a:r>
          <a:endParaRPr lang="ko-KR" alt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761E5FBA-F27C-4C94-A6DC-1A7D9A4C73EB}" type="parTrans" cxnId="{EE4B6F5E-9AD7-42DC-AD25-2EA7CF972B7D}">
      <dgm:prSet/>
      <dgm:spPr/>
      <dgm:t>
        <a:bodyPr/>
        <a:lstStyle/>
        <a:p>
          <a:pPr latinLnBrk="1"/>
          <a:endParaRPr lang="ko-KR" altLang="en-US"/>
        </a:p>
      </dgm:t>
    </dgm:pt>
    <dgm:pt modelId="{C4D80519-B140-4EF8-88BC-0540BCD79C96}" type="sibTrans" cxnId="{EE4B6F5E-9AD7-42DC-AD25-2EA7CF972B7D}">
      <dgm:prSet/>
      <dgm:spPr/>
      <dgm:t>
        <a:bodyPr/>
        <a:lstStyle/>
        <a:p>
          <a:pPr latinLnBrk="1"/>
          <a:endParaRPr lang="ko-KR" altLang="en-US"/>
        </a:p>
      </dgm:t>
    </dgm:pt>
    <dgm:pt modelId="{7E12DF66-3F62-414F-B19F-D543C5763965}">
      <dgm:prSet phldrT="[텍스트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매년 </a:t>
          </a:r>
          <a:r>
            <a:rPr lang="ko-KR" altLang="en-US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핵안보에</a:t>
          </a:r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대한 인식도 상승</a:t>
          </a:r>
          <a:endParaRPr lang="ko-KR" alt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2D2F20E-4BFF-4871-8B02-113F8BB1F7EB}" type="parTrans" cxnId="{0C22F25C-7ADD-41E9-871D-BDB5272E6BF6}">
      <dgm:prSet/>
      <dgm:spPr/>
      <dgm:t>
        <a:bodyPr/>
        <a:lstStyle/>
        <a:p>
          <a:pPr latinLnBrk="1"/>
          <a:endParaRPr lang="ko-KR" altLang="en-US"/>
        </a:p>
      </dgm:t>
    </dgm:pt>
    <dgm:pt modelId="{0572C25B-E700-417C-BFC4-8044B45E4407}" type="sibTrans" cxnId="{0C22F25C-7ADD-41E9-871D-BDB5272E6BF6}">
      <dgm:prSet/>
      <dgm:spPr/>
      <dgm:t>
        <a:bodyPr/>
        <a:lstStyle/>
        <a:p>
          <a:pPr latinLnBrk="1"/>
          <a:endParaRPr lang="ko-KR" altLang="en-US"/>
        </a:p>
      </dgm:t>
    </dgm:pt>
    <dgm:pt modelId="{70AABB87-315D-4C26-8DCA-DDB65C9AADBB}">
      <dgm:prSet phldrT="[텍스트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latinLnBrk="1"/>
          <a:r>
            <a:rPr lang="ko-KR" altLang="en-US" b="1" dirty="0" err="1" smtClean="0">
              <a:solidFill>
                <a:schemeClr val="tx1">
                  <a:lumMod val="85000"/>
                  <a:lumOff val="15000"/>
                </a:schemeClr>
              </a:solidFill>
            </a:rPr>
            <a:t>핵안보에</a:t>
          </a:r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 대한 지속적인 교육</a:t>
          </a:r>
          <a:r>
            <a:rPr lang="en-US" altLang="ko-KR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, </a:t>
          </a:r>
          <a:r>
            <a:rPr lang="ko-KR" altLang="en-US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목표관리 및 규제지침 보완 필요</a:t>
          </a:r>
          <a:endParaRPr lang="ko-KR" alt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16C0ACD-FA97-42D4-BACF-2372166AF2E1}" type="parTrans" cxnId="{5879D2BC-84FC-4DCB-8268-2FE6215F057D}">
      <dgm:prSet/>
      <dgm:spPr/>
      <dgm:t>
        <a:bodyPr/>
        <a:lstStyle/>
        <a:p>
          <a:pPr latinLnBrk="1"/>
          <a:endParaRPr lang="ko-KR" altLang="en-US"/>
        </a:p>
      </dgm:t>
    </dgm:pt>
    <dgm:pt modelId="{760CA6DB-B634-4370-A655-1E7937099879}" type="sibTrans" cxnId="{5879D2BC-84FC-4DCB-8268-2FE6215F057D}">
      <dgm:prSet/>
      <dgm:spPr/>
      <dgm:t>
        <a:bodyPr/>
        <a:lstStyle/>
        <a:p>
          <a:pPr latinLnBrk="1"/>
          <a:endParaRPr lang="ko-KR" altLang="en-US"/>
        </a:p>
      </dgm:t>
    </dgm:pt>
    <dgm:pt modelId="{3055A951-FBCE-4644-9C4F-B2EF99C055C8}" type="pres">
      <dgm:prSet presAssocID="{D6F41C3F-4908-4544-801D-054B0C9D0968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8C5BCE2-FBF2-4489-9C53-2DE91D601647}" type="pres">
      <dgm:prSet presAssocID="{027E3F1A-0D10-4DD6-AEE5-ACE96823035F}" presName="comp" presStyleCnt="0"/>
      <dgm:spPr/>
    </dgm:pt>
    <dgm:pt modelId="{D5A3B306-00A1-400A-BE22-698FFBE160AC}" type="pres">
      <dgm:prSet presAssocID="{027E3F1A-0D10-4DD6-AEE5-ACE96823035F}" presName="box" presStyleLbl="node1" presStyleIdx="0" presStyleCnt="3" custAng="0" custLinFactNeighborX="-15362" custLinFactNeighborY="-9552"/>
      <dgm:spPr/>
      <dgm:t>
        <a:bodyPr/>
        <a:lstStyle/>
        <a:p>
          <a:pPr latinLnBrk="1"/>
          <a:endParaRPr lang="ko-KR" altLang="en-US"/>
        </a:p>
      </dgm:t>
    </dgm:pt>
    <dgm:pt modelId="{ED254B81-B884-4492-821D-96C99BADFB0A}" type="pres">
      <dgm:prSet presAssocID="{027E3F1A-0D10-4DD6-AEE5-ACE96823035F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E8C41460-55C2-4AE6-8D7F-D2EA4C53BE76}" type="pres">
      <dgm:prSet presAssocID="{027E3F1A-0D10-4DD6-AEE5-ACE96823035F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D51500C-3123-4B1E-9226-F2BB8C6C9D60}" type="pres">
      <dgm:prSet presAssocID="{C4BA3D55-6B43-4C94-B12C-8788F3AE651A}" presName="spacer" presStyleCnt="0"/>
      <dgm:spPr/>
    </dgm:pt>
    <dgm:pt modelId="{3A0C1E81-81BD-446E-AF44-0087FDF9CC57}" type="pres">
      <dgm:prSet presAssocID="{ED6B4CCA-C1FB-4A13-BA8C-5A289320EAF3}" presName="comp" presStyleCnt="0"/>
      <dgm:spPr/>
    </dgm:pt>
    <dgm:pt modelId="{1491D9BA-6708-4D78-BCF4-8C19DE945954}" type="pres">
      <dgm:prSet presAssocID="{ED6B4CCA-C1FB-4A13-BA8C-5A289320EAF3}" presName="box" presStyleLbl="node1" presStyleIdx="1" presStyleCnt="3"/>
      <dgm:spPr/>
      <dgm:t>
        <a:bodyPr/>
        <a:lstStyle/>
        <a:p>
          <a:pPr latinLnBrk="1"/>
          <a:endParaRPr lang="ko-KR" altLang="en-US"/>
        </a:p>
      </dgm:t>
    </dgm:pt>
    <dgm:pt modelId="{F70AA78B-019D-4E07-A463-03A4142F9367}" type="pres">
      <dgm:prSet presAssocID="{ED6B4CCA-C1FB-4A13-BA8C-5A289320EAF3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2FE353C8-8A45-4CF5-8727-BC4DBF93F826}" type="pres">
      <dgm:prSet presAssocID="{ED6B4CCA-C1FB-4A13-BA8C-5A289320EAF3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B9EAD3A7-8D59-4277-9284-F0FF8257616C}" type="pres">
      <dgm:prSet presAssocID="{CC58F836-365E-4D7C-B302-B606D3D17428}" presName="spacer" presStyleCnt="0"/>
      <dgm:spPr/>
    </dgm:pt>
    <dgm:pt modelId="{01856CD2-6728-43CE-9F5D-C3ADA4CFCB39}" type="pres">
      <dgm:prSet presAssocID="{34D975DA-7EA5-4494-B6E9-3536C0E975E0}" presName="comp" presStyleCnt="0"/>
      <dgm:spPr/>
    </dgm:pt>
    <dgm:pt modelId="{49A710C7-03F9-471D-A86E-90D4B2422E7C}" type="pres">
      <dgm:prSet presAssocID="{34D975DA-7EA5-4494-B6E9-3536C0E975E0}" presName="box" presStyleLbl="node1" presStyleIdx="2" presStyleCnt="3"/>
      <dgm:spPr/>
      <dgm:t>
        <a:bodyPr/>
        <a:lstStyle/>
        <a:p>
          <a:pPr latinLnBrk="1"/>
          <a:endParaRPr lang="ko-KR" altLang="en-US"/>
        </a:p>
      </dgm:t>
    </dgm:pt>
    <dgm:pt modelId="{B5B1DE46-E652-463B-8A7D-F9D18CD03881}" type="pres">
      <dgm:prSet presAssocID="{34D975DA-7EA5-4494-B6E9-3536C0E975E0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4C7C9C8F-24A2-4DDD-8BA2-C92FB065D8C0}" type="pres">
      <dgm:prSet presAssocID="{34D975DA-7EA5-4494-B6E9-3536C0E975E0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DD4939C8-1104-44C1-9972-7570F83DAE60}" type="presOf" srcId="{E3E335D2-B570-443A-B3E8-9B8DBB04567E}" destId="{2FE353C8-8A45-4CF5-8727-BC4DBF93F826}" srcOrd="1" destOrd="1" presId="urn:microsoft.com/office/officeart/2005/8/layout/vList4"/>
    <dgm:cxn modelId="{D923B4FB-D458-4C1E-834F-F8D3F337AD82}" type="presOf" srcId="{7E12DF66-3F62-414F-B19F-D543C5763965}" destId="{49A710C7-03F9-471D-A86E-90D4B2422E7C}" srcOrd="0" destOrd="1" presId="urn:microsoft.com/office/officeart/2005/8/layout/vList4"/>
    <dgm:cxn modelId="{37D4B8C0-F3FC-4A57-8EC4-A30F74F69F58}" type="presOf" srcId="{E3E335D2-B570-443A-B3E8-9B8DBB04567E}" destId="{1491D9BA-6708-4D78-BCF4-8C19DE945954}" srcOrd="0" destOrd="1" presId="urn:microsoft.com/office/officeart/2005/8/layout/vList4"/>
    <dgm:cxn modelId="{CB15BE89-EA62-4A14-B11B-4B659289A1E6}" srcId="{027E3F1A-0D10-4DD6-AEE5-ACE96823035F}" destId="{78C54790-B219-4237-B66E-A4A8210650F3}" srcOrd="0" destOrd="0" parTransId="{6A4AEFBF-17C9-4CA0-B4BD-4EDD97BE7B0E}" sibTransId="{CF1B08E3-AC9D-473F-AEA8-07786428641D}"/>
    <dgm:cxn modelId="{863BFEF6-835A-4201-BA98-996551E4B703}" srcId="{ED6B4CCA-C1FB-4A13-BA8C-5A289320EAF3}" destId="{6212861C-0115-4E54-BE80-2214755F8CEC}" srcOrd="1" destOrd="0" parTransId="{29D0637D-C81E-46B5-903F-3D0F0C0EE166}" sibTransId="{EF843013-91DA-47D6-BFDE-FDC86D4A3B19}"/>
    <dgm:cxn modelId="{EE4B6F5E-9AD7-42DC-AD25-2EA7CF972B7D}" srcId="{D6F41C3F-4908-4544-801D-054B0C9D0968}" destId="{34D975DA-7EA5-4494-B6E9-3536C0E975E0}" srcOrd="2" destOrd="0" parTransId="{761E5FBA-F27C-4C94-A6DC-1A7D9A4C73EB}" sibTransId="{C4D80519-B140-4EF8-88BC-0540BCD79C96}"/>
    <dgm:cxn modelId="{6A179E5A-7C64-47D3-8640-6C7BCBA9902F}" type="presOf" srcId="{919A31FF-CB73-4899-860B-EF509E8F8E2B}" destId="{D5A3B306-00A1-400A-BE22-698FFBE160AC}" srcOrd="0" destOrd="2" presId="urn:microsoft.com/office/officeart/2005/8/layout/vList4"/>
    <dgm:cxn modelId="{5879D2BC-84FC-4DCB-8268-2FE6215F057D}" srcId="{34D975DA-7EA5-4494-B6E9-3536C0E975E0}" destId="{70AABB87-315D-4C26-8DCA-DDB65C9AADBB}" srcOrd="1" destOrd="0" parTransId="{D16C0ACD-FA97-42D4-BACF-2372166AF2E1}" sibTransId="{760CA6DB-B634-4370-A655-1E7937099879}"/>
    <dgm:cxn modelId="{778FB364-934B-4EFC-99F3-D0B9B8E44499}" type="presOf" srcId="{34D975DA-7EA5-4494-B6E9-3536C0E975E0}" destId="{4C7C9C8F-24A2-4DDD-8BA2-C92FB065D8C0}" srcOrd="1" destOrd="0" presId="urn:microsoft.com/office/officeart/2005/8/layout/vList4"/>
    <dgm:cxn modelId="{869305D8-A7FA-40FC-A027-6E3636531E5C}" type="presOf" srcId="{70AABB87-315D-4C26-8DCA-DDB65C9AADBB}" destId="{49A710C7-03F9-471D-A86E-90D4B2422E7C}" srcOrd="0" destOrd="2" presId="urn:microsoft.com/office/officeart/2005/8/layout/vList4"/>
    <dgm:cxn modelId="{8E21EBFC-B472-4ADE-AE2E-D1B479CA4DB4}" type="presOf" srcId="{D6F41C3F-4908-4544-801D-054B0C9D0968}" destId="{3055A951-FBCE-4644-9C4F-B2EF99C055C8}" srcOrd="0" destOrd="0" presId="urn:microsoft.com/office/officeart/2005/8/layout/vList4"/>
    <dgm:cxn modelId="{A3743482-4149-400F-8E00-3EF4FB5721DB}" srcId="{D6F41C3F-4908-4544-801D-054B0C9D0968}" destId="{ED6B4CCA-C1FB-4A13-BA8C-5A289320EAF3}" srcOrd="1" destOrd="0" parTransId="{29B10371-E901-4227-B2F0-D06341B29338}" sibTransId="{CC58F836-365E-4D7C-B302-B606D3D17428}"/>
    <dgm:cxn modelId="{30FFDE92-B252-4C36-8D36-088D7C1DE5E4}" type="presOf" srcId="{78C54790-B219-4237-B66E-A4A8210650F3}" destId="{D5A3B306-00A1-400A-BE22-698FFBE160AC}" srcOrd="0" destOrd="1" presId="urn:microsoft.com/office/officeart/2005/8/layout/vList4"/>
    <dgm:cxn modelId="{A64FB6BC-A96A-4DB4-A9C3-F9B2584A12B5}" type="presOf" srcId="{34D975DA-7EA5-4494-B6E9-3536C0E975E0}" destId="{49A710C7-03F9-471D-A86E-90D4B2422E7C}" srcOrd="0" destOrd="0" presId="urn:microsoft.com/office/officeart/2005/8/layout/vList4"/>
    <dgm:cxn modelId="{15BEC269-9A33-4B12-B8DB-0D18E439F5E6}" type="presOf" srcId="{027E3F1A-0D10-4DD6-AEE5-ACE96823035F}" destId="{E8C41460-55C2-4AE6-8D7F-D2EA4C53BE76}" srcOrd="1" destOrd="0" presId="urn:microsoft.com/office/officeart/2005/8/layout/vList4"/>
    <dgm:cxn modelId="{1763E372-1CD1-4D97-BC3A-E20D2AFA5D75}" type="presOf" srcId="{027E3F1A-0D10-4DD6-AEE5-ACE96823035F}" destId="{D5A3B306-00A1-400A-BE22-698FFBE160AC}" srcOrd="0" destOrd="0" presId="urn:microsoft.com/office/officeart/2005/8/layout/vList4"/>
    <dgm:cxn modelId="{76DF23D1-02C4-471A-AE37-DE829A86FB76}" srcId="{D6F41C3F-4908-4544-801D-054B0C9D0968}" destId="{027E3F1A-0D10-4DD6-AEE5-ACE96823035F}" srcOrd="0" destOrd="0" parTransId="{26559EFB-FF0D-434C-B097-54EA7641DC9A}" sibTransId="{C4BA3D55-6B43-4C94-B12C-8788F3AE651A}"/>
    <dgm:cxn modelId="{801CCE05-EE7F-4C00-A3C5-C419C055A505}" srcId="{027E3F1A-0D10-4DD6-AEE5-ACE96823035F}" destId="{919A31FF-CB73-4899-860B-EF509E8F8E2B}" srcOrd="1" destOrd="0" parTransId="{BE83A91B-956C-4E5A-B4F1-D11784E06F11}" sibTransId="{D8542E33-AD77-4A2F-9524-7A187E8FB148}"/>
    <dgm:cxn modelId="{37A17B14-E0E0-45E4-A94B-ABD26095F097}" type="presOf" srcId="{70AABB87-315D-4C26-8DCA-DDB65C9AADBB}" destId="{4C7C9C8F-24A2-4DDD-8BA2-C92FB065D8C0}" srcOrd="1" destOrd="2" presId="urn:microsoft.com/office/officeart/2005/8/layout/vList4"/>
    <dgm:cxn modelId="{50E86E9B-06FF-4295-8944-6DC07A06A7E6}" type="presOf" srcId="{7E12DF66-3F62-414F-B19F-D543C5763965}" destId="{4C7C9C8F-24A2-4DDD-8BA2-C92FB065D8C0}" srcOrd="1" destOrd="1" presId="urn:microsoft.com/office/officeart/2005/8/layout/vList4"/>
    <dgm:cxn modelId="{F6BEF0F0-146D-40B8-8C32-6638CE9F109D}" type="presOf" srcId="{ED6B4CCA-C1FB-4A13-BA8C-5A289320EAF3}" destId="{1491D9BA-6708-4D78-BCF4-8C19DE945954}" srcOrd="0" destOrd="0" presId="urn:microsoft.com/office/officeart/2005/8/layout/vList4"/>
    <dgm:cxn modelId="{E3387275-B26F-4711-9BD4-B78AF1A9D60E}" type="presOf" srcId="{6212861C-0115-4E54-BE80-2214755F8CEC}" destId="{1491D9BA-6708-4D78-BCF4-8C19DE945954}" srcOrd="0" destOrd="2" presId="urn:microsoft.com/office/officeart/2005/8/layout/vList4"/>
    <dgm:cxn modelId="{804A8809-5E08-47AE-9ADA-DFF09E32CF2F}" srcId="{ED6B4CCA-C1FB-4A13-BA8C-5A289320EAF3}" destId="{E3E335D2-B570-443A-B3E8-9B8DBB04567E}" srcOrd="0" destOrd="0" parTransId="{3525488A-A75A-4C72-A183-199C0BB93A50}" sibTransId="{87FE98E2-E987-4637-9363-F26DF1635663}"/>
    <dgm:cxn modelId="{BB3503F2-F401-4521-9BA5-43EE19C530F1}" type="presOf" srcId="{6212861C-0115-4E54-BE80-2214755F8CEC}" destId="{2FE353C8-8A45-4CF5-8727-BC4DBF93F826}" srcOrd="1" destOrd="2" presId="urn:microsoft.com/office/officeart/2005/8/layout/vList4"/>
    <dgm:cxn modelId="{0C22F25C-7ADD-41E9-871D-BDB5272E6BF6}" srcId="{34D975DA-7EA5-4494-B6E9-3536C0E975E0}" destId="{7E12DF66-3F62-414F-B19F-D543C5763965}" srcOrd="0" destOrd="0" parTransId="{D2D2F20E-4BFF-4871-8B02-113F8BB1F7EB}" sibTransId="{0572C25B-E700-417C-BFC4-8044B45E4407}"/>
    <dgm:cxn modelId="{3014551B-392B-4237-B141-124C4566A011}" type="presOf" srcId="{919A31FF-CB73-4899-860B-EF509E8F8E2B}" destId="{E8C41460-55C2-4AE6-8D7F-D2EA4C53BE76}" srcOrd="1" destOrd="2" presId="urn:microsoft.com/office/officeart/2005/8/layout/vList4"/>
    <dgm:cxn modelId="{3FC7A11D-F911-483B-8F97-41F78000BEB6}" type="presOf" srcId="{78C54790-B219-4237-B66E-A4A8210650F3}" destId="{E8C41460-55C2-4AE6-8D7F-D2EA4C53BE76}" srcOrd="1" destOrd="1" presId="urn:microsoft.com/office/officeart/2005/8/layout/vList4"/>
    <dgm:cxn modelId="{921D29AD-5E88-4F9B-85D4-39CCFB1D1F5F}" type="presOf" srcId="{ED6B4CCA-C1FB-4A13-BA8C-5A289320EAF3}" destId="{2FE353C8-8A45-4CF5-8727-BC4DBF93F826}" srcOrd="1" destOrd="0" presId="urn:microsoft.com/office/officeart/2005/8/layout/vList4"/>
    <dgm:cxn modelId="{B91F2C42-D7A0-4C2B-9A8F-8882ECF10B8D}" type="presParOf" srcId="{3055A951-FBCE-4644-9C4F-B2EF99C055C8}" destId="{28C5BCE2-FBF2-4489-9C53-2DE91D601647}" srcOrd="0" destOrd="0" presId="urn:microsoft.com/office/officeart/2005/8/layout/vList4"/>
    <dgm:cxn modelId="{7754CC7A-C94A-4790-9778-6AAFA5E31397}" type="presParOf" srcId="{28C5BCE2-FBF2-4489-9C53-2DE91D601647}" destId="{D5A3B306-00A1-400A-BE22-698FFBE160AC}" srcOrd="0" destOrd="0" presId="urn:microsoft.com/office/officeart/2005/8/layout/vList4"/>
    <dgm:cxn modelId="{61DF620F-1E10-4999-8B40-641369AD48A1}" type="presParOf" srcId="{28C5BCE2-FBF2-4489-9C53-2DE91D601647}" destId="{ED254B81-B884-4492-821D-96C99BADFB0A}" srcOrd="1" destOrd="0" presId="urn:microsoft.com/office/officeart/2005/8/layout/vList4"/>
    <dgm:cxn modelId="{92E4399A-1BFA-444D-93D9-FD22D86AA267}" type="presParOf" srcId="{28C5BCE2-FBF2-4489-9C53-2DE91D601647}" destId="{E8C41460-55C2-4AE6-8D7F-D2EA4C53BE76}" srcOrd="2" destOrd="0" presId="urn:microsoft.com/office/officeart/2005/8/layout/vList4"/>
    <dgm:cxn modelId="{11159D91-E665-4518-8748-A74AC437A381}" type="presParOf" srcId="{3055A951-FBCE-4644-9C4F-B2EF99C055C8}" destId="{ED51500C-3123-4B1E-9226-F2BB8C6C9D60}" srcOrd="1" destOrd="0" presId="urn:microsoft.com/office/officeart/2005/8/layout/vList4"/>
    <dgm:cxn modelId="{0F458CA9-5653-4763-B469-0F3EDFD8A004}" type="presParOf" srcId="{3055A951-FBCE-4644-9C4F-B2EF99C055C8}" destId="{3A0C1E81-81BD-446E-AF44-0087FDF9CC57}" srcOrd="2" destOrd="0" presId="urn:microsoft.com/office/officeart/2005/8/layout/vList4"/>
    <dgm:cxn modelId="{E4BFCE2A-24DB-4165-9034-02B70299F768}" type="presParOf" srcId="{3A0C1E81-81BD-446E-AF44-0087FDF9CC57}" destId="{1491D9BA-6708-4D78-BCF4-8C19DE945954}" srcOrd="0" destOrd="0" presId="urn:microsoft.com/office/officeart/2005/8/layout/vList4"/>
    <dgm:cxn modelId="{D2C49E06-EA34-40DF-B336-8DC8D4F8853E}" type="presParOf" srcId="{3A0C1E81-81BD-446E-AF44-0087FDF9CC57}" destId="{F70AA78B-019D-4E07-A463-03A4142F9367}" srcOrd="1" destOrd="0" presId="urn:microsoft.com/office/officeart/2005/8/layout/vList4"/>
    <dgm:cxn modelId="{31A0771F-CD7F-49EF-AB5A-B8E33AA7F575}" type="presParOf" srcId="{3A0C1E81-81BD-446E-AF44-0087FDF9CC57}" destId="{2FE353C8-8A45-4CF5-8727-BC4DBF93F826}" srcOrd="2" destOrd="0" presId="urn:microsoft.com/office/officeart/2005/8/layout/vList4"/>
    <dgm:cxn modelId="{C12A9688-50D2-4C68-817A-F18433D9F280}" type="presParOf" srcId="{3055A951-FBCE-4644-9C4F-B2EF99C055C8}" destId="{B9EAD3A7-8D59-4277-9284-F0FF8257616C}" srcOrd="3" destOrd="0" presId="urn:microsoft.com/office/officeart/2005/8/layout/vList4"/>
    <dgm:cxn modelId="{8A1271BD-5822-4DFA-9E0B-45E2107026F0}" type="presParOf" srcId="{3055A951-FBCE-4644-9C4F-B2EF99C055C8}" destId="{01856CD2-6728-43CE-9F5D-C3ADA4CFCB39}" srcOrd="4" destOrd="0" presId="urn:microsoft.com/office/officeart/2005/8/layout/vList4"/>
    <dgm:cxn modelId="{D5386CF6-3437-4791-95A3-6CCD3DA9ED25}" type="presParOf" srcId="{01856CD2-6728-43CE-9F5D-C3ADA4CFCB39}" destId="{49A710C7-03F9-471D-A86E-90D4B2422E7C}" srcOrd="0" destOrd="0" presId="urn:microsoft.com/office/officeart/2005/8/layout/vList4"/>
    <dgm:cxn modelId="{E9BCE75C-8D5D-4D68-9F88-068F74736E46}" type="presParOf" srcId="{01856CD2-6728-43CE-9F5D-C3ADA4CFCB39}" destId="{B5B1DE46-E652-463B-8A7D-F9D18CD03881}" srcOrd="1" destOrd="0" presId="urn:microsoft.com/office/officeart/2005/8/layout/vList4"/>
    <dgm:cxn modelId="{2218FA86-A840-4F46-987A-4298D6BB2F11}" type="presParOf" srcId="{01856CD2-6728-43CE-9F5D-C3ADA4CFCB39}" destId="{4C7C9C8F-24A2-4DDD-8BA2-C92FB065D8C0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E0E8F9-69B6-48BE-8F31-74887FABA31E}">
      <dsp:nvSpPr>
        <dsp:cNvPr id="0" name=""/>
        <dsp:cNvSpPr/>
      </dsp:nvSpPr>
      <dsp:spPr>
        <a:xfrm>
          <a:off x="2540000" y="0"/>
          <a:ext cx="1016000" cy="677333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국가 </a:t>
          </a:r>
          <a:r>
            <a:rPr lang="ko-KR" altLang="en-US" sz="1400" b="1" kern="1200" dirty="0" err="1" smtClean="0"/>
            <a:t>핵안보문화</a:t>
          </a:r>
          <a:r>
            <a:rPr lang="ko-KR" altLang="en-US" sz="1400" b="1" kern="1200" dirty="0" smtClean="0"/>
            <a:t> 정책</a:t>
          </a:r>
          <a:endParaRPr lang="ko-KR" altLang="en-US" sz="1400" b="1" kern="1200" dirty="0"/>
        </a:p>
      </dsp:txBody>
      <dsp:txXfrm>
        <a:off x="2540000" y="0"/>
        <a:ext cx="1016000" cy="677333"/>
      </dsp:txXfrm>
    </dsp:sp>
    <dsp:sp modelId="{E521FF4C-100D-4B44-9CC6-E413BC6CF9C9}">
      <dsp:nvSpPr>
        <dsp:cNvPr id="0" name=""/>
        <dsp:cNvSpPr/>
      </dsp:nvSpPr>
      <dsp:spPr>
        <a:xfrm>
          <a:off x="2032000" y="677333"/>
          <a:ext cx="2032000" cy="677333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2">
                <a:hueOff val="936304"/>
                <a:satOff val="-1168"/>
                <a:lumOff val="275"/>
                <a:alphaOff val="0"/>
                <a:shade val="51000"/>
                <a:satMod val="130000"/>
              </a:schemeClr>
            </a:gs>
            <a:gs pos="80000">
              <a:schemeClr val="accent2">
                <a:hueOff val="936304"/>
                <a:satOff val="-1168"/>
                <a:lumOff val="275"/>
                <a:alphaOff val="0"/>
                <a:shade val="93000"/>
                <a:satMod val="130000"/>
              </a:schemeClr>
            </a:gs>
            <a:gs pos="100000">
              <a:schemeClr val="accent2">
                <a:hueOff val="936304"/>
                <a:satOff val="-1168"/>
                <a:lumOff val="27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err="1" smtClean="0"/>
            <a:t>시설별</a:t>
          </a:r>
          <a:r>
            <a:rPr lang="ko-KR" altLang="en-US" sz="1400" b="1" kern="1200" dirty="0" smtClean="0"/>
            <a:t> </a:t>
          </a:r>
          <a:r>
            <a:rPr lang="ko-KR" altLang="en-US" sz="1400" b="1" kern="1200" dirty="0" err="1" smtClean="0"/>
            <a:t>핵안보</a:t>
          </a:r>
          <a:r>
            <a:rPr lang="ko-KR" altLang="en-US" sz="1400" b="1" kern="1200" dirty="0" smtClean="0"/>
            <a:t> 문화 정책</a:t>
          </a:r>
          <a:endParaRPr lang="ko-KR" altLang="en-US" sz="1400" b="1" kern="1200" dirty="0"/>
        </a:p>
      </dsp:txBody>
      <dsp:txXfrm>
        <a:off x="2387600" y="677333"/>
        <a:ext cx="1320800" cy="677333"/>
      </dsp:txXfrm>
    </dsp:sp>
    <dsp:sp modelId="{746DE898-A1DD-4659-997C-02406FEB6E73}">
      <dsp:nvSpPr>
        <dsp:cNvPr id="0" name=""/>
        <dsp:cNvSpPr/>
      </dsp:nvSpPr>
      <dsp:spPr>
        <a:xfrm>
          <a:off x="1523999" y="1354666"/>
          <a:ext cx="3048000" cy="677333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2">
                <a:hueOff val="1872608"/>
                <a:satOff val="-2336"/>
                <a:lumOff val="549"/>
                <a:alphaOff val="0"/>
                <a:shade val="51000"/>
                <a:satMod val="130000"/>
              </a:schemeClr>
            </a:gs>
            <a:gs pos="80000">
              <a:schemeClr val="accent2">
                <a:hueOff val="1872608"/>
                <a:satOff val="-2336"/>
                <a:lumOff val="549"/>
                <a:alphaOff val="0"/>
                <a:shade val="93000"/>
                <a:satMod val="130000"/>
              </a:schemeClr>
            </a:gs>
            <a:gs pos="100000">
              <a:schemeClr val="accent2">
                <a:hueOff val="1872608"/>
                <a:satOff val="-2336"/>
                <a:lumOff val="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smtClean="0"/>
            <a:t>이행계획 </a:t>
          </a:r>
          <a:endParaRPr lang="en-US" altLang="ko-KR" sz="1400" b="1" kern="1200" dirty="0" smtClean="0"/>
        </a:p>
      </dsp:txBody>
      <dsp:txXfrm>
        <a:off x="2057399" y="1354666"/>
        <a:ext cx="1981200" cy="677333"/>
      </dsp:txXfrm>
    </dsp:sp>
    <dsp:sp modelId="{216E4CF5-2613-48DF-B6ED-2BAE6552C9FB}">
      <dsp:nvSpPr>
        <dsp:cNvPr id="0" name=""/>
        <dsp:cNvSpPr/>
      </dsp:nvSpPr>
      <dsp:spPr>
        <a:xfrm>
          <a:off x="1015999" y="2032000"/>
          <a:ext cx="4064000" cy="677333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2">
                <a:hueOff val="2808911"/>
                <a:satOff val="-3503"/>
                <a:lumOff val="824"/>
                <a:alphaOff val="0"/>
                <a:shade val="51000"/>
                <a:satMod val="130000"/>
              </a:schemeClr>
            </a:gs>
            <a:gs pos="80000">
              <a:schemeClr val="accent2">
                <a:hueOff val="2808911"/>
                <a:satOff val="-3503"/>
                <a:lumOff val="824"/>
                <a:alphaOff val="0"/>
                <a:shade val="93000"/>
                <a:satMod val="130000"/>
              </a:schemeClr>
            </a:gs>
            <a:gs pos="100000">
              <a:schemeClr val="accent2">
                <a:hueOff val="2808911"/>
                <a:satOff val="-3503"/>
                <a:lumOff val="82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이행</a:t>
          </a:r>
          <a:endParaRPr lang="en-US" altLang="ko-KR" sz="1400" b="1" kern="1200" dirty="0" smtClean="0"/>
        </a:p>
      </dsp:txBody>
      <dsp:txXfrm>
        <a:off x="1727199" y="2032000"/>
        <a:ext cx="2641600" cy="677333"/>
      </dsp:txXfrm>
    </dsp:sp>
    <dsp:sp modelId="{18CB1AF0-A318-4D44-93E6-D0FE68B75D58}">
      <dsp:nvSpPr>
        <dsp:cNvPr id="0" name=""/>
        <dsp:cNvSpPr/>
      </dsp:nvSpPr>
      <dsp:spPr>
        <a:xfrm>
          <a:off x="507999" y="2709333"/>
          <a:ext cx="5080000" cy="677333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2">
                <a:hueOff val="3745215"/>
                <a:satOff val="-4671"/>
                <a:lumOff val="1098"/>
                <a:alphaOff val="0"/>
                <a:shade val="51000"/>
                <a:satMod val="130000"/>
              </a:schemeClr>
            </a:gs>
            <a:gs pos="80000">
              <a:schemeClr val="accent2">
                <a:hueOff val="3745215"/>
                <a:satOff val="-4671"/>
                <a:lumOff val="1098"/>
                <a:alphaOff val="0"/>
                <a:shade val="93000"/>
                <a:satMod val="130000"/>
              </a:schemeClr>
            </a:gs>
            <a:gs pos="100000">
              <a:schemeClr val="accent2">
                <a:hueOff val="3745215"/>
                <a:satOff val="-4671"/>
                <a:lumOff val="10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교육 및 훈련</a:t>
          </a:r>
          <a:endParaRPr lang="en-US" altLang="ko-KR" sz="1400" b="1" kern="1200" dirty="0" smtClean="0"/>
        </a:p>
      </dsp:txBody>
      <dsp:txXfrm>
        <a:off x="1396999" y="2709333"/>
        <a:ext cx="3302000" cy="677333"/>
      </dsp:txXfrm>
    </dsp:sp>
    <dsp:sp modelId="{648F5E33-43E1-4E8F-AC65-B878FFA0258B}">
      <dsp:nvSpPr>
        <dsp:cNvPr id="0" name=""/>
        <dsp:cNvSpPr/>
      </dsp:nvSpPr>
      <dsp:spPr>
        <a:xfrm>
          <a:off x="0" y="3386666"/>
          <a:ext cx="6096000" cy="677333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err="1" smtClean="0">
              <a:solidFill>
                <a:schemeClr val="tx1"/>
              </a:solidFill>
            </a:rPr>
            <a:t>핵안보문화</a:t>
          </a:r>
          <a:r>
            <a:rPr lang="ko-KR" altLang="en-US" sz="1400" b="1" kern="1200" dirty="0" smtClean="0">
              <a:solidFill>
                <a:schemeClr val="tx1"/>
              </a:solidFill>
            </a:rPr>
            <a:t> 인식도 설문조사</a:t>
          </a:r>
          <a:endParaRPr lang="en-US" altLang="ko-KR" sz="1400" b="1" kern="1200" dirty="0" smtClean="0">
            <a:solidFill>
              <a:schemeClr val="tx1"/>
            </a:solidFill>
          </a:endParaRPr>
        </a:p>
      </dsp:txBody>
      <dsp:txXfrm>
        <a:off x="1066799" y="3386666"/>
        <a:ext cx="3962400" cy="67733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42868-1480-4B3A-8093-10A29D3CB0FE}" type="datetimeFigureOut">
              <a:rPr lang="ko-KR" altLang="en-US" smtClean="0"/>
              <a:pPr/>
              <a:t>2015-08-07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CBE11-2156-42E1-8A5A-FEBDACC8842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D6CD6-CF4B-40BA-B2D7-F10F74FE8C1C}" type="datetimeFigureOut">
              <a:rPr lang="ko-KR" altLang="en-US" smtClean="0"/>
              <a:pPr/>
              <a:t>2015-08-07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D0DB5-9CF0-422F-ADD8-A8370699008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endParaRPr lang="en-US" altLang="ja-JP" sz="110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D0DB5-9CF0-422F-ADD8-A8370699008D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 descr="1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그림 13" descr="1.png"/>
          <p:cNvPicPr>
            <a:picLocks noChangeAspect="1"/>
          </p:cNvPicPr>
          <p:nvPr userDrawn="1"/>
        </p:nvPicPr>
        <p:blipFill>
          <a:blip r:embed="rId3" cstate="print"/>
          <a:srcRect t="36875" b="9576"/>
          <a:stretch>
            <a:fillRect/>
          </a:stretch>
        </p:blipFill>
        <p:spPr>
          <a:xfrm>
            <a:off x="0" y="2528900"/>
            <a:ext cx="9144000" cy="3672408"/>
          </a:xfrm>
          <a:prstGeom prst="rect">
            <a:avLst/>
          </a:prstGeom>
        </p:spPr>
      </p:pic>
      <p:pic>
        <p:nvPicPr>
          <p:cNvPr id="15" name="그림 14" descr="2.png"/>
          <p:cNvPicPr>
            <a:picLocks noChangeAspect="1"/>
          </p:cNvPicPr>
          <p:nvPr userDrawn="1"/>
        </p:nvPicPr>
        <p:blipFill>
          <a:blip r:embed="rId4" cstate="print"/>
          <a:srcRect t="40025" r="39763"/>
          <a:stretch>
            <a:fillRect/>
          </a:stretch>
        </p:blipFill>
        <p:spPr>
          <a:xfrm>
            <a:off x="180020" y="2744924"/>
            <a:ext cx="5508104" cy="4113076"/>
          </a:xfrm>
          <a:prstGeom prst="rect">
            <a:avLst/>
          </a:prstGeom>
        </p:spPr>
      </p:pic>
      <p:pic>
        <p:nvPicPr>
          <p:cNvPr id="16" name="그림 15" descr="5.png"/>
          <p:cNvPicPr>
            <a:picLocks noChangeAspect="1"/>
          </p:cNvPicPr>
          <p:nvPr userDrawn="1"/>
        </p:nvPicPr>
        <p:blipFill>
          <a:blip r:embed="rId5" cstate="print"/>
          <a:srcRect t="36350" r="63387" b="17451"/>
          <a:stretch>
            <a:fillRect/>
          </a:stretch>
        </p:blipFill>
        <p:spPr>
          <a:xfrm>
            <a:off x="180020" y="2492896"/>
            <a:ext cx="3347864" cy="3168352"/>
          </a:xfrm>
          <a:prstGeom prst="rect">
            <a:avLst/>
          </a:prstGeom>
        </p:spPr>
      </p:pic>
      <p:pic>
        <p:nvPicPr>
          <p:cNvPr id="18" name="그림 17" descr="3.png"/>
          <p:cNvPicPr>
            <a:picLocks noChangeAspect="1"/>
          </p:cNvPicPr>
          <p:nvPr userDrawn="1"/>
        </p:nvPicPr>
        <p:blipFill>
          <a:blip r:embed="rId6" cstate="print"/>
          <a:srcRect l="52756" t="68375" r="34250" b="7476"/>
          <a:stretch>
            <a:fillRect/>
          </a:stretch>
        </p:blipFill>
        <p:spPr>
          <a:xfrm>
            <a:off x="5004048" y="4689140"/>
            <a:ext cx="1188132" cy="1656184"/>
          </a:xfrm>
          <a:prstGeom prst="rect">
            <a:avLst/>
          </a:prstGeom>
        </p:spPr>
      </p:pic>
      <p:pic>
        <p:nvPicPr>
          <p:cNvPr id="19" name="그림 18" descr="4.png"/>
          <p:cNvPicPr>
            <a:picLocks noChangeAspect="1"/>
          </p:cNvPicPr>
          <p:nvPr userDrawn="1"/>
        </p:nvPicPr>
        <p:blipFill>
          <a:blip r:embed="rId7" cstate="print"/>
          <a:srcRect l="20075" t="29000" r="45669" b="61550"/>
          <a:stretch>
            <a:fillRect/>
          </a:stretch>
        </p:blipFill>
        <p:spPr>
          <a:xfrm>
            <a:off x="1835696" y="1988840"/>
            <a:ext cx="3132348" cy="648072"/>
          </a:xfrm>
          <a:prstGeom prst="rect">
            <a:avLst/>
          </a:prstGeom>
        </p:spPr>
      </p:pic>
      <p:pic>
        <p:nvPicPr>
          <p:cNvPr id="8" name="Picture 4" descr="D:\Document\21. PPT 제작자료_110828\소스_PNG 이미지\한국정부조직\KINAC_logo4.png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47193" y="6198086"/>
            <a:ext cx="1896807" cy="65991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A8287-76E1-4EC5-9C4E-3FA46ADDF12B}" type="datetime1">
              <a:rPr lang="ko-KR" altLang="en-US" smtClean="0"/>
              <a:pPr/>
              <a:t>2015-08-07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90FDB5C-5CAD-4756-8F00-9654481BAC3D}" type="slidenum">
              <a:rPr lang="ko-KR" altLang="en-US" smtClean="0"/>
              <a:pPr/>
              <a:t>‹#›</a:t>
            </a:fld>
            <a:endParaRPr lang="ko-KR" altLang="en-US"/>
          </a:p>
        </p:txBody>
      </p:sp>
      <p:pic>
        <p:nvPicPr>
          <p:cNvPr id="19" name="그림 18" descr="간지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" name="그림 19" descr="간2.png"/>
          <p:cNvPicPr>
            <a:picLocks noChangeAspect="1"/>
          </p:cNvPicPr>
          <p:nvPr userDrawn="1"/>
        </p:nvPicPr>
        <p:blipFill>
          <a:blip r:embed="rId3" cstate="print"/>
          <a:srcRect b="55250"/>
          <a:stretch>
            <a:fillRect/>
          </a:stretch>
        </p:blipFill>
        <p:spPr>
          <a:xfrm>
            <a:off x="0" y="0"/>
            <a:ext cx="9144000" cy="3068960"/>
          </a:xfrm>
          <a:prstGeom prst="rect">
            <a:avLst/>
          </a:prstGeom>
        </p:spPr>
      </p:pic>
      <p:pic>
        <p:nvPicPr>
          <p:cNvPr id="21" name="그림 20" descr="간1.png"/>
          <p:cNvPicPr>
            <a:picLocks noChangeAspect="1"/>
          </p:cNvPicPr>
          <p:nvPr userDrawn="1"/>
        </p:nvPicPr>
        <p:blipFill>
          <a:blip r:embed="rId4" cstate="print"/>
          <a:srcRect b="76775"/>
          <a:stretch>
            <a:fillRect/>
          </a:stretch>
        </p:blipFill>
        <p:spPr>
          <a:xfrm>
            <a:off x="0" y="0"/>
            <a:ext cx="9144000" cy="15927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 userDrawn="1"/>
        </p:nvGrpSpPr>
        <p:grpSpPr>
          <a:xfrm>
            <a:off x="0" y="0"/>
            <a:ext cx="9144000" cy="728700"/>
            <a:chOff x="0" y="0"/>
            <a:chExt cx="9144000" cy="728700"/>
          </a:xfrm>
        </p:grpSpPr>
        <p:sp>
          <p:nvSpPr>
            <p:cNvPr id="9" name="직사각형 8"/>
            <p:cNvSpPr/>
            <p:nvPr/>
          </p:nvSpPr>
          <p:spPr>
            <a:xfrm>
              <a:off x="0" y="0"/>
              <a:ext cx="9144000" cy="728700"/>
            </a:xfrm>
            <a:prstGeom prst="rect">
              <a:avLst/>
            </a:prstGeom>
            <a:solidFill>
              <a:srgbClr val="5DA2CD"/>
            </a:solidFill>
            <a:ln w="19050">
              <a:noFill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8784468" y="0"/>
              <a:ext cx="179004" cy="728700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19050">
              <a:noFill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8964996" y="0"/>
              <a:ext cx="179004" cy="728700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 w="19050">
              <a:noFill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3508" y="130622"/>
            <a:ext cx="8229600" cy="742094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3513123" y="6496097"/>
            <a:ext cx="2133600" cy="365125"/>
          </a:xfrm>
          <a:prstGeom prst="rect">
            <a:avLst/>
          </a:prstGeom>
        </p:spPr>
        <p:txBody>
          <a:bodyPr/>
          <a:lstStyle>
            <a:lvl1pPr algn="ctr">
              <a:defRPr sz="1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fld id="{890FDB5C-5CAD-4756-8F00-9654481BAC3D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04C28-388B-4847-9992-36CC82D8AF84}" type="datetimeFigureOut">
              <a:rPr lang="ko-KR" altLang="en-US" smtClean="0"/>
              <a:pPr/>
              <a:t>2015-08-07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6785AE8-BE40-4717-8DBF-7E4E2BF2EDF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3782949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7" descr="0005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직사각형 10"/>
          <p:cNvSpPr/>
          <p:nvPr userDrawn="1"/>
        </p:nvSpPr>
        <p:spPr>
          <a:xfrm>
            <a:off x="-22225" y="798513"/>
            <a:ext cx="9193213" cy="8255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50000">
                <a:schemeClr val="bg1"/>
              </a:gs>
              <a:gs pos="100000">
                <a:schemeClr val="bg1">
                  <a:lumMod val="75000"/>
                </a:schemeClr>
              </a:gs>
              <a:gs pos="21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  <a:effectLst>
            <a:outerShdw blurRad="254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sp>
        <p:nvSpPr>
          <p:cNvPr id="5" name="직사각형 9"/>
          <p:cNvSpPr/>
          <p:nvPr userDrawn="1"/>
        </p:nvSpPr>
        <p:spPr>
          <a:xfrm>
            <a:off x="-31750" y="0"/>
            <a:ext cx="9180513" cy="804863"/>
          </a:xfrm>
          <a:prstGeom prst="rect">
            <a:avLst/>
          </a:prstGeom>
          <a:gradFill flip="none" rotWithShape="1">
            <a:gsLst>
              <a:gs pos="0">
                <a:srgbClr val="134A77"/>
              </a:gs>
              <a:gs pos="50000">
                <a:srgbClr val="3E6CA4"/>
              </a:gs>
              <a:gs pos="100000">
                <a:schemeClr val="accent1">
                  <a:lumMod val="40000"/>
                  <a:lumOff val="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white"/>
              </a:solidFill>
            </a:endParaRPr>
          </a:p>
        </p:txBody>
      </p:sp>
      <p:pic>
        <p:nvPicPr>
          <p:cNvPr id="6" name="그림 8" descr="0006.png"/>
          <p:cNvPicPr>
            <a:picLocks noChangeAspect="1"/>
          </p:cNvPicPr>
          <p:nvPr userDrawn="1"/>
        </p:nvPicPr>
        <p:blipFill>
          <a:blip r:embed="rId3" cstate="print"/>
          <a:srcRect t="12201"/>
          <a:stretch>
            <a:fillRect/>
          </a:stretch>
        </p:blipFill>
        <p:spPr bwMode="auto">
          <a:xfrm>
            <a:off x="-9525" y="863600"/>
            <a:ext cx="9144000" cy="602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그림 14" descr="0007.png"/>
          <p:cNvPicPr>
            <a:picLocks noChangeAspect="1"/>
          </p:cNvPicPr>
          <p:nvPr userDrawn="1"/>
        </p:nvPicPr>
        <p:blipFill>
          <a:blip r:embed="rId4" cstate="print"/>
          <a:srcRect t="4266" r="56323" b="79407"/>
          <a:stretch>
            <a:fillRect/>
          </a:stretch>
        </p:blipFill>
        <p:spPr bwMode="auto">
          <a:xfrm>
            <a:off x="0" y="0"/>
            <a:ext cx="2339975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그림 15" descr="0007.png"/>
          <p:cNvPicPr>
            <a:picLocks noChangeAspect="1"/>
          </p:cNvPicPr>
          <p:nvPr userDrawn="1"/>
        </p:nvPicPr>
        <p:blipFill>
          <a:blip r:embed="rId4" cstate="print"/>
          <a:srcRect l="57669" t="4266" b="79407"/>
          <a:stretch>
            <a:fillRect/>
          </a:stretch>
        </p:blipFill>
        <p:spPr bwMode="auto">
          <a:xfrm>
            <a:off x="6875463" y="0"/>
            <a:ext cx="2268537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512" y="179929"/>
            <a:ext cx="8401080" cy="584775"/>
          </a:xfrm>
          <a:prstGeom prst="rect">
            <a:avLst/>
          </a:prstGeom>
        </p:spPr>
        <p:txBody>
          <a:bodyPr/>
          <a:lstStyle>
            <a:lvl1pPr marL="0" algn="l" defTabSz="914400" rtl="0" eaLnBrk="1" latinLnBrk="1" hangingPunct="1">
              <a:spcBef>
                <a:spcPct val="0"/>
              </a:spcBef>
              <a:buNone/>
              <a:defRPr lang="ko-KR" altLang="en-US" sz="3200" b="0" kern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1" name="날짜 개체 틀 2"/>
          <p:cNvSpPr>
            <a:spLocks noGrp="1"/>
          </p:cNvSpPr>
          <p:nvPr userDrawn="1"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C02CF336-B2AD-4827-9109-B6A222962F9E}" type="datetimeFigureOut">
              <a:rPr lang="ko-KR" altLang="en-US">
                <a:solidFill>
                  <a:prstClr val="black"/>
                </a:solidFill>
              </a:rPr>
              <a:pPr>
                <a:defRPr/>
              </a:pPr>
              <a:t>2015-08-07</a:t>
            </a:fld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2" name="바닥글 개체 틀 3"/>
          <p:cNvSpPr>
            <a:spLocks noGrp="1"/>
          </p:cNvSpPr>
          <p:nvPr userDrawn="1"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>
              <a:solidFill>
                <a:prstClr val="black"/>
              </a:solidFill>
            </a:endParaRPr>
          </a:p>
        </p:txBody>
      </p:sp>
      <p:sp>
        <p:nvSpPr>
          <p:cNvPr id="13" name="슬라이드 번호 개체 틀 4"/>
          <p:cNvSpPr>
            <a:spLocks noGrp="1"/>
          </p:cNvSpPr>
          <p:nvPr userDrawn="1"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F8F453D8-8092-4700-AE46-A604EE6647C0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  <p:pic>
        <p:nvPicPr>
          <p:cNvPr id="28673" name="Picture 1" descr="D:\00_KINAC\01_로고\kinac-ci\kinac-3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3518" y="6282550"/>
            <a:ext cx="1570970" cy="42632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그림 13" descr="0005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633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pic>
        <p:nvPicPr>
          <p:cNvPr id="15" name="그림 14" descr="0006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6" name="그림 15" descr="0007.png"/>
          <p:cNvPicPr>
            <a:picLocks noChangeAspect="1"/>
          </p:cNvPicPr>
          <p:nvPr userDrawn="1"/>
        </p:nvPicPr>
        <p:blipFill>
          <a:blip r:embed="rId4" cstate="print"/>
          <a:srcRect t="48276" r="57586"/>
          <a:stretch>
            <a:fillRect/>
          </a:stretch>
        </p:blipFill>
        <p:spPr>
          <a:xfrm>
            <a:off x="0" y="3310759"/>
            <a:ext cx="3878317" cy="3547241"/>
          </a:xfrm>
          <a:prstGeom prst="rect">
            <a:avLst/>
          </a:prstGeom>
        </p:spPr>
      </p:pic>
      <p:pic>
        <p:nvPicPr>
          <p:cNvPr id="18" name="그림 17" descr="0007.png"/>
          <p:cNvPicPr>
            <a:picLocks noChangeAspect="1"/>
          </p:cNvPicPr>
          <p:nvPr userDrawn="1"/>
        </p:nvPicPr>
        <p:blipFill>
          <a:blip r:embed="rId4" cstate="print"/>
          <a:srcRect l="57931" t="4368" r="4138" b="80460"/>
          <a:stretch>
            <a:fillRect/>
          </a:stretch>
        </p:blipFill>
        <p:spPr>
          <a:xfrm>
            <a:off x="5297214" y="299545"/>
            <a:ext cx="3468414" cy="1040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 userDrawn="1"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8DB5E-F6E3-4DFC-95F6-3D87BA8D5E69}" type="datetime1">
              <a:rPr lang="ko-KR" altLang="en-US" smtClean="0"/>
              <a:pPr/>
              <a:t>2015-08-07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 userDrawn="1"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6" r:id="rId3"/>
    <p:sldLayoutId id="2147483659" r:id="rId4"/>
    <p:sldLayoutId id="2147483661" r:id="rId5"/>
    <p:sldLayoutId id="2147483662" r:id="rId6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791580" y="1556792"/>
            <a:ext cx="8064896" cy="6771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ko-KR" alt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HY견고딕" pitchFamily="18" charset="-127"/>
                <a:cs typeface="Arial" pitchFamily="34" charset="0"/>
              </a:rPr>
              <a:t>한국 </a:t>
            </a:r>
            <a:r>
              <a:rPr lang="ko-KR" altLang="en-US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HY견고딕" pitchFamily="18" charset="-127"/>
                <a:cs typeface="Arial" pitchFamily="34" charset="0"/>
              </a:rPr>
              <a:t>핵안보</a:t>
            </a:r>
            <a:r>
              <a:rPr lang="ko-KR" alt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HY견고딕" pitchFamily="18" charset="-127"/>
                <a:cs typeface="Arial" pitchFamily="34" charset="0"/>
              </a:rPr>
              <a:t> 동향과 </a:t>
            </a:r>
            <a:r>
              <a:rPr lang="ko-KR" altLang="en-US" sz="4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HY견고딕" pitchFamily="18" charset="-127"/>
                <a:cs typeface="Arial" pitchFamily="34" charset="0"/>
              </a:rPr>
              <a:t>핵안보</a:t>
            </a:r>
            <a:r>
              <a:rPr lang="ko-KR" altLang="en-US" sz="4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HY견고딕" pitchFamily="18" charset="-127"/>
                <a:cs typeface="Arial" pitchFamily="34" charset="0"/>
              </a:rPr>
              <a:t> 문화</a:t>
            </a:r>
            <a:endParaRPr lang="en-US" altLang="ko-KR" sz="4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7" name="TextBox 9"/>
          <p:cNvSpPr txBox="1"/>
          <p:nvPr/>
        </p:nvSpPr>
        <p:spPr>
          <a:xfrm>
            <a:off x="7236296" y="5157192"/>
            <a:ext cx="1704313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ko-KR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2015. 6. 26</a:t>
            </a:r>
          </a:p>
          <a:p>
            <a:pPr algn="r"/>
            <a:r>
              <a:rPr lang="ko-KR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유 호 식</a:t>
            </a:r>
            <a:endParaRPr lang="en-US" altLang="ko-K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1"/>
          <p:cNvGrpSpPr/>
          <p:nvPr/>
        </p:nvGrpSpPr>
        <p:grpSpPr>
          <a:xfrm>
            <a:off x="377057" y="944724"/>
            <a:ext cx="8377313" cy="612146"/>
            <a:chOff x="377057" y="944724"/>
            <a:chExt cx="8377313" cy="612146"/>
          </a:xfrm>
        </p:grpSpPr>
        <p:sp>
          <p:nvSpPr>
            <p:cNvPr id="35" name="직사각형 34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err="1" smtClean="0"/>
                <a:t>핵안보문화</a:t>
              </a:r>
              <a:r>
                <a:rPr lang="ko-KR" altLang="en-US" sz="2400" b="1" dirty="0" smtClean="0"/>
                <a:t> 이행안내서</a:t>
              </a: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" name="제목 1"/>
          <p:cNvSpPr>
            <a:spLocks noGrp="1"/>
          </p:cNvSpPr>
          <p:nvPr/>
        </p:nvSpPr>
        <p:spPr>
          <a:xfrm>
            <a:off x="395536" y="1664804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  <a:buFont typeface="Wingdings" pitchFamily="2" charset="2"/>
              <a:buChar char="Ø"/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</a:t>
            </a:r>
            <a:r>
              <a:rPr lang="ko-KR" altLang="en-US" sz="22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국가 </a:t>
            </a:r>
            <a:r>
              <a:rPr lang="ko-KR" altLang="en-US" sz="2200" b="1" spc="-150" dirty="0" err="1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핵안보</a:t>
            </a:r>
            <a:r>
              <a:rPr lang="ko-KR" altLang="en-US" sz="2200" b="1" spc="-15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문화 이행 지침서</a:t>
            </a:r>
            <a:endParaRPr lang="en-US" altLang="ko-KR" sz="2200" b="1" spc="-150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 marL="504000" indent="-1800000" algn="l">
              <a:lnSpc>
                <a:spcPct val="150000"/>
              </a:lnSpc>
            </a:pP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</a:t>
            </a: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• 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개요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 marL="504000" indent="-1800000" algn="l">
              <a:lnSpc>
                <a:spcPts val="3200"/>
              </a:lnSpc>
            </a:pP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 -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배경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목적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범위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구조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 marL="504000" indent="-1800000" algn="l">
              <a:lnSpc>
                <a:spcPts val="3200"/>
              </a:lnSpc>
            </a:pPr>
            <a:endParaRPr lang="en-US" altLang="ko-KR" sz="800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 marL="504000" indent="-1800000" algn="l">
              <a:lnSpc>
                <a:spcPts val="32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• </a:t>
            </a:r>
            <a:r>
              <a:rPr lang="ko-KR" altLang="en-US" sz="2000" b="1" dirty="0" err="1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핵안보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문화 개념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 marL="720000" indent="-1800000" algn="l">
              <a:lnSpc>
                <a:spcPts val="3200"/>
              </a:lnSpc>
            </a:pP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 -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정의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 marL="720000" indent="-1800000" algn="l">
              <a:lnSpc>
                <a:spcPts val="3200"/>
              </a:lnSpc>
            </a:pP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 -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인적요소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및 </a:t>
            </a:r>
            <a:r>
              <a:rPr lang="ko-KR" altLang="en-US" sz="2000" dirty="0" err="1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리더쉽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 marL="720000" indent="-1800000" algn="l">
              <a:lnSpc>
                <a:spcPts val="3200"/>
              </a:lnSpc>
            </a:pP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 -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안전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-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안보 연계</a:t>
            </a:r>
            <a:endParaRPr lang="en-US" altLang="ko-KR" sz="2000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 marL="720000" indent="-1800000" algn="l">
              <a:lnSpc>
                <a:spcPts val="3200"/>
              </a:lnSpc>
            </a:pPr>
            <a:endParaRPr lang="en-US" altLang="ko-KR" sz="2000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 marL="720000" indent="-1800000" algn="l">
              <a:lnSpc>
                <a:spcPts val="3200"/>
              </a:lnSpc>
            </a:pPr>
            <a:r>
              <a:rPr lang="en-US" altLang="ko-KR" sz="20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• </a:t>
            </a:r>
            <a:r>
              <a:rPr lang="ko-KR" altLang="en-US" sz="20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이행지침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 marL="720000" indent="-1800000" algn="l">
              <a:lnSpc>
                <a:spcPts val="3200"/>
              </a:lnSpc>
            </a:pP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 -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국가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조직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간부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, </a:t>
            </a:r>
            <a:r>
              <a:rPr lang="ko-KR" altLang="en-US" sz="2000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개인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  <a:p>
            <a:pPr marL="504000" indent="-1800000" algn="l">
              <a:lnSpc>
                <a:spcPct val="150000"/>
              </a:lnSpc>
            </a:pPr>
            <a:r>
              <a:rPr lang="en-US" altLang="ko-KR" sz="2400" b="1" dirty="0" smtClean="0">
                <a:latin typeface="맑은 고딕" pitchFamily="50" charset="-127"/>
                <a:ea typeface="맑은 고딕" pitchFamily="50" charset="-127"/>
                <a:cs typeface="Arial" pitchFamily="34" charset="0"/>
              </a:rPr>
              <a:t>   </a:t>
            </a:r>
            <a:endParaRPr lang="en-US" altLang="ko-KR" sz="2000" b="1" dirty="0" smtClean="0">
              <a:latin typeface="맑은 고딕" pitchFamily="50" charset="-127"/>
              <a:ea typeface="맑은 고딕" pitchFamily="50" charset="-127"/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8044" y="2024844"/>
            <a:ext cx="3024336" cy="4281327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143508" y="39756"/>
            <a:ext cx="8229600" cy="742094"/>
          </a:xfrm>
        </p:spPr>
        <p:txBody>
          <a:bodyPr/>
          <a:lstStyle/>
          <a:p>
            <a:r>
              <a:rPr lang="ko-KR" altLang="en-US" spc="-150" dirty="0" smtClean="0"/>
              <a:t>국내 </a:t>
            </a:r>
            <a:r>
              <a:rPr lang="ko-KR" altLang="en-US" spc="-150" dirty="0" err="1" smtClean="0"/>
              <a:t>핵안보</a:t>
            </a:r>
            <a:r>
              <a:rPr lang="ko-KR" altLang="en-US" spc="-150" dirty="0" smtClean="0"/>
              <a:t> 문화 이행 현황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/>
        </p:nvSpPr>
        <p:spPr>
          <a:xfrm>
            <a:off x="444030" y="946116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</a:pPr>
            <a:endParaRPr lang="en-US" altLang="ko-KR" sz="2800" dirty="0" smtClean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3200"/>
              </a:lnSpc>
              <a:buFont typeface="Wingdings" pitchFamily="2" charset="2"/>
              <a:buChar char="Ø"/>
            </a:pPr>
            <a:r>
              <a:rPr lang="en-US" altLang="ko-K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ko-KR" altLang="en-US" sz="2200" dirty="0" smtClean="0">
                <a:latin typeface="Arial" pitchFamily="34" charset="0"/>
                <a:cs typeface="Arial" pitchFamily="34" charset="0"/>
              </a:rPr>
              <a:t>모든 기관은 </a:t>
            </a:r>
            <a:r>
              <a:rPr lang="ko-KR" altLang="en-US" sz="2200" dirty="0" err="1" smtClean="0">
                <a:latin typeface="Arial" pitchFamily="34" charset="0"/>
                <a:cs typeface="Arial" pitchFamily="34" charset="0"/>
              </a:rPr>
              <a:t>핵안보</a:t>
            </a:r>
            <a:r>
              <a:rPr lang="ko-KR" altLang="en-US" sz="2200" dirty="0" smtClean="0">
                <a:latin typeface="Arial" pitchFamily="34" charset="0"/>
                <a:cs typeface="Arial" pitchFamily="34" charset="0"/>
              </a:rPr>
              <a:t> 이행안내서에 따라 자체 정책</a:t>
            </a:r>
            <a:r>
              <a:rPr lang="en-US" altLang="ko-KR" sz="2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ko-KR" altLang="en-US" sz="2200" dirty="0" smtClean="0">
                <a:latin typeface="Arial" pitchFamily="34" charset="0"/>
                <a:cs typeface="Arial" pitchFamily="34" charset="0"/>
              </a:rPr>
              <a:t>성명서 작성</a:t>
            </a:r>
            <a:endParaRPr lang="en-US" altLang="ko-KR" sz="2200" dirty="0" smtClean="0">
              <a:latin typeface="Arial" pitchFamily="34" charset="0"/>
              <a:cs typeface="Arial" pitchFamily="34" charset="0"/>
            </a:endParaRPr>
          </a:p>
          <a:p>
            <a:pPr algn="l">
              <a:lnSpc>
                <a:spcPts val="3200"/>
              </a:lnSpc>
            </a:pPr>
            <a:r>
              <a:rPr lang="en-US" altLang="ko-KR" sz="2200" dirty="0" smtClean="0">
                <a:latin typeface="Arial" pitchFamily="34" charset="0"/>
                <a:cs typeface="Arial" pitchFamily="34" charset="0"/>
              </a:rPr>
              <a:t>  </a:t>
            </a:r>
            <a:endParaRPr lang="en-US" altLang="ko-KR" sz="22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슬라이드 번호 개체 틀 28"/>
          <p:cNvSpPr txBox="1">
            <a:spLocks/>
          </p:cNvSpPr>
          <p:nvPr/>
        </p:nvSpPr>
        <p:spPr>
          <a:xfrm>
            <a:off x="655981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0FDB5C-5CAD-4756-8F00-9654481BAC3D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3535" y="2744924"/>
            <a:ext cx="2712301" cy="355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87524" y="238488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[KHNP]</a:t>
            </a:r>
            <a:endParaRPr lang="ko-KR" altLang="en-US" b="1" dirty="0"/>
          </a:p>
        </p:txBody>
      </p:sp>
      <p:pic>
        <p:nvPicPr>
          <p:cNvPr id="17" name="_x32011920" descr="EMB00001a4c574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780928"/>
            <a:ext cx="2639893" cy="3528392"/>
          </a:xfrm>
          <a:prstGeom prst="rect">
            <a:avLst/>
          </a:prstGeom>
          <a:noFill/>
        </p:spPr>
      </p:pic>
      <p:sp>
        <p:nvSpPr>
          <p:cNvPr id="18" name="TextBox 14"/>
          <p:cNvSpPr txBox="1"/>
          <p:nvPr/>
        </p:nvSpPr>
        <p:spPr>
          <a:xfrm>
            <a:off x="3167844" y="2399656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/>
              <a:t>[KAERI]</a:t>
            </a:r>
            <a:endParaRPr lang="ko-KR" altLang="en-US" b="1" dirty="0"/>
          </a:p>
        </p:txBody>
      </p:sp>
      <p:sp>
        <p:nvSpPr>
          <p:cNvPr id="19" name="TextBox 14"/>
          <p:cNvSpPr txBox="1"/>
          <p:nvPr/>
        </p:nvSpPr>
        <p:spPr>
          <a:xfrm>
            <a:off x="6010059" y="2384884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/>
              <a:t>[KNF]</a:t>
            </a:r>
            <a:endParaRPr lang="ko-KR" altLang="en-US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740386"/>
            <a:ext cx="2664296" cy="356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그룹 11"/>
          <p:cNvGrpSpPr/>
          <p:nvPr/>
        </p:nvGrpSpPr>
        <p:grpSpPr>
          <a:xfrm>
            <a:off x="251520" y="800708"/>
            <a:ext cx="8377313" cy="612146"/>
            <a:chOff x="377057" y="944724"/>
            <a:chExt cx="8377313" cy="612146"/>
          </a:xfrm>
        </p:grpSpPr>
        <p:sp>
          <p:nvSpPr>
            <p:cNvPr id="15" name="직사각형 14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smtClean="0"/>
                <a:t>정책성명서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제목 1"/>
          <p:cNvSpPr txBox="1">
            <a:spLocks/>
          </p:cNvSpPr>
          <p:nvPr/>
        </p:nvSpPr>
        <p:spPr>
          <a:xfrm>
            <a:off x="136884" y="84242"/>
            <a:ext cx="8229600" cy="7420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itchFamily="18" charset="-127"/>
                <a:ea typeface="HY견고딕" pitchFamily="18" charset="-127"/>
                <a:cs typeface="+mj-cs"/>
              </a:rPr>
              <a:t>국내 </a:t>
            </a:r>
            <a:r>
              <a:rPr kumimoji="0" lang="ko-KR" altLang="en-US" sz="3200" b="0" i="0" u="none" strike="noStrike" kern="1200" cap="none" spc="-15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itchFamily="18" charset="-127"/>
                <a:ea typeface="HY견고딕" pitchFamily="18" charset="-127"/>
                <a:cs typeface="+mj-cs"/>
              </a:rPr>
              <a:t>핵안보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itchFamily="18" charset="-127"/>
                <a:ea typeface="HY견고딕" pitchFamily="18" charset="-127"/>
                <a:cs typeface="+mj-cs"/>
              </a:rPr>
              <a:t> 문화 이행 현황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/>
        </p:nvSpPr>
        <p:spPr>
          <a:xfrm>
            <a:off x="444030" y="946116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</a:pPr>
            <a:endParaRPr lang="en-US" altLang="ko-K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슬라이드 번호 개체 틀 28"/>
          <p:cNvSpPr txBox="1">
            <a:spLocks/>
          </p:cNvSpPr>
          <p:nvPr/>
        </p:nvSpPr>
        <p:spPr>
          <a:xfrm>
            <a:off x="655981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90FDB5C-5CAD-4756-8F00-9654481BAC3D}" type="slidenum">
              <a:rPr kumimoji="0" lang="ko-KR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077" y="2780928"/>
            <a:ext cx="2495890" cy="3528392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95536" y="2384884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[KHNP]</a:t>
            </a:r>
            <a:endParaRPr lang="ko-KR" altLang="en-US" b="1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2742390"/>
            <a:ext cx="2511696" cy="3555620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sp>
        <p:nvSpPr>
          <p:cNvPr id="18" name="TextBox 13"/>
          <p:cNvSpPr txBox="1"/>
          <p:nvPr/>
        </p:nvSpPr>
        <p:spPr>
          <a:xfrm>
            <a:off x="3267272" y="2384884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/>
              <a:t>[KAERI]</a:t>
            </a:r>
            <a:endParaRPr lang="ko-KR" altLang="en-US" b="1" dirty="0"/>
          </a:p>
        </p:txBody>
      </p:sp>
      <p:sp>
        <p:nvSpPr>
          <p:cNvPr id="19" name="TextBox 14"/>
          <p:cNvSpPr txBox="1"/>
          <p:nvPr/>
        </p:nvSpPr>
        <p:spPr>
          <a:xfrm>
            <a:off x="6010059" y="2384884"/>
            <a:ext cx="806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/>
              <a:t>[KNF]</a:t>
            </a:r>
            <a:endParaRPr lang="ko-KR" alt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01855" y="2722529"/>
            <a:ext cx="2538597" cy="3586791"/>
          </a:xfrm>
          <a:prstGeom prst="rect">
            <a:avLst/>
          </a:prstGeom>
          <a:noFill/>
          <a:ln w="9525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grpSp>
        <p:nvGrpSpPr>
          <p:cNvPr id="13" name="그룹 11"/>
          <p:cNvGrpSpPr/>
          <p:nvPr/>
        </p:nvGrpSpPr>
        <p:grpSpPr>
          <a:xfrm>
            <a:off x="287524" y="980728"/>
            <a:ext cx="8377313" cy="612146"/>
            <a:chOff x="377057" y="944724"/>
            <a:chExt cx="8377313" cy="612146"/>
          </a:xfrm>
        </p:grpSpPr>
        <p:sp>
          <p:nvSpPr>
            <p:cNvPr id="14" name="직사각형 13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err="1" smtClean="0"/>
                <a:t>핵안보</a:t>
              </a:r>
              <a:r>
                <a:rPr lang="ko-KR" altLang="en-US" sz="2400" b="1" dirty="0" smtClean="0"/>
                <a:t> 문화 지침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2" name="제목 1"/>
          <p:cNvSpPr txBox="1">
            <a:spLocks/>
          </p:cNvSpPr>
          <p:nvPr/>
        </p:nvSpPr>
        <p:spPr>
          <a:xfrm>
            <a:off x="136884" y="64364"/>
            <a:ext cx="8229600" cy="7420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itchFamily="18" charset="-127"/>
                <a:ea typeface="HY견고딕" pitchFamily="18" charset="-127"/>
                <a:cs typeface="+mj-cs"/>
              </a:rPr>
              <a:t>국내 </a:t>
            </a:r>
            <a:r>
              <a:rPr kumimoji="0" lang="ko-KR" altLang="en-US" sz="3200" b="0" i="0" u="none" strike="noStrike" kern="1200" cap="none" spc="-15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itchFamily="18" charset="-127"/>
                <a:ea typeface="HY견고딕" pitchFamily="18" charset="-127"/>
                <a:cs typeface="+mj-cs"/>
              </a:rPr>
              <a:t>핵안보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itchFamily="18" charset="-127"/>
                <a:ea typeface="HY견고딕" pitchFamily="18" charset="-127"/>
                <a:cs typeface="+mj-cs"/>
              </a:rPr>
              <a:t> 문화 이행 현황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/>
        </p:nvSpPr>
        <p:spPr>
          <a:xfrm>
            <a:off x="444030" y="946116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</a:pPr>
            <a:endParaRPr lang="en-US" altLang="ko-K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143508" y="70988"/>
            <a:ext cx="8229600" cy="742094"/>
          </a:xfrm>
        </p:spPr>
        <p:txBody>
          <a:bodyPr/>
          <a:lstStyle/>
          <a:p>
            <a:r>
              <a:rPr lang="ko-KR" altLang="en-US" spc="-150" dirty="0" smtClean="0"/>
              <a:t>원전 종사자에 대한 </a:t>
            </a:r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설문조사 결과</a:t>
            </a:r>
            <a:endParaRPr lang="ko-KR" altLang="en-US" dirty="0"/>
          </a:p>
        </p:txBody>
      </p:sp>
      <p:grpSp>
        <p:nvGrpSpPr>
          <p:cNvPr id="2" name="그룹 11"/>
          <p:cNvGrpSpPr/>
          <p:nvPr/>
        </p:nvGrpSpPr>
        <p:grpSpPr>
          <a:xfrm>
            <a:off x="287524" y="980728"/>
            <a:ext cx="8377313" cy="612146"/>
            <a:chOff x="377057" y="944724"/>
            <a:chExt cx="8377313" cy="612146"/>
          </a:xfrm>
        </p:grpSpPr>
        <p:sp>
          <p:nvSpPr>
            <p:cNvPr id="14" name="직사각형 13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smtClean="0"/>
                <a:t>경과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Billedforklaring med højrepil 73"/>
          <p:cNvSpPr>
            <a:spLocks noChangeArrowheads="1"/>
          </p:cNvSpPr>
          <p:nvPr/>
        </p:nvSpPr>
        <p:spPr bwMode="auto">
          <a:xfrm>
            <a:off x="132068" y="1678365"/>
            <a:ext cx="8760412" cy="1342474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FFFFFF">
                <a:lumMod val="75000"/>
              </a:srgbClr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텍스트 개체 틀 2"/>
          <p:cNvSpPr txBox="1">
            <a:spLocks/>
          </p:cNvSpPr>
          <p:nvPr/>
        </p:nvSpPr>
        <p:spPr>
          <a:xfrm>
            <a:off x="179512" y="1755771"/>
            <a:ext cx="9165368" cy="175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80975" indent="-180975" fontAlgn="base" latinLnBrk="0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Blip>
                <a:blip r:embed="rId3"/>
              </a:buBlip>
            </a:pP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개정된 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CPPNM, INFCIRC/225/Rev.5, NSS No.7 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등 여러 국제조약 및 권고사항에 </a:t>
            </a:r>
            <a:r>
              <a:rPr lang="ko-KR" altLang="en-US" sz="1400" b="1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핵안보문화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 중요성 강조</a:t>
            </a:r>
          </a:p>
          <a:p>
            <a:pPr marL="180975" indent="-180975" fontAlgn="base" latinLnBrk="0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Blip>
                <a:blip r:embed="rId3"/>
              </a:buBlip>
            </a:pP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한국원자력통제기술원은 원자력 업종에 근무하는 직원들의 방호에 대한 인식을 확인하고 향후 </a:t>
            </a:r>
            <a:r>
              <a:rPr lang="ko-KR" altLang="en-US" sz="1400" b="1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핵안보문화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endParaRPr lang="en-US" altLang="ko-KR" sz="1400" b="1" dirty="0" smtClean="0">
              <a:solidFill>
                <a:srgbClr val="000000">
                  <a:lumMod val="65000"/>
                  <a:lumOff val="35000"/>
                </a:srgb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 fontAlgn="base" latinLnBrk="0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</a:pP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증진 활동을 위한 기본 자료로 활용하고자 설문을 개발하여 시행함</a:t>
            </a:r>
            <a:endParaRPr lang="en-US" altLang="ko-KR" sz="1400" b="1" dirty="0" smtClean="0">
              <a:solidFill>
                <a:srgbClr val="000000">
                  <a:lumMod val="65000"/>
                  <a:lumOff val="35000"/>
                </a:srgb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3" name="오른쪽 화살표 22"/>
          <p:cNvSpPr/>
          <p:nvPr/>
        </p:nvSpPr>
        <p:spPr bwMode="auto">
          <a:xfrm>
            <a:off x="132068" y="3349246"/>
            <a:ext cx="8760412" cy="317226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65000"/>
                  <a:shade val="30000"/>
                  <a:satMod val="115000"/>
                </a:schemeClr>
              </a:gs>
              <a:gs pos="5000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2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4" name="그룹 25"/>
          <p:cNvGrpSpPr/>
          <p:nvPr/>
        </p:nvGrpSpPr>
        <p:grpSpPr>
          <a:xfrm>
            <a:off x="641110" y="3400783"/>
            <a:ext cx="780983" cy="618127"/>
            <a:chOff x="1208608" y="1848684"/>
            <a:chExt cx="964374" cy="618127"/>
          </a:xfrm>
        </p:grpSpPr>
        <p:sp>
          <p:nvSpPr>
            <p:cNvPr id="25" name="타원 24"/>
            <p:cNvSpPr/>
            <p:nvPr/>
          </p:nvSpPr>
          <p:spPr>
            <a:xfrm>
              <a:off x="1568280" y="1848684"/>
              <a:ext cx="216000" cy="216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208608" y="2159034"/>
              <a:ext cx="96437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1011238" latinLnBrk="0">
                <a:spcBef>
                  <a:spcPct val="0"/>
                </a:spcBef>
                <a:defRPr/>
              </a:pPr>
              <a:r>
                <a:rPr lang="en-US" altLang="ko-KR" sz="1400" b="1" kern="0" dirty="0" smtClean="0">
                  <a:solidFill>
                    <a:prstClr val="black"/>
                  </a:solidFill>
                  <a:latin typeface="맑은 고딕" pitchFamily="50" charset="-127"/>
                  <a:ea typeface="맑은 고딕" pitchFamily="50" charset="-127"/>
                </a:rPr>
                <a:t>2010</a:t>
              </a:r>
              <a:r>
                <a:rPr lang="ko-KR" altLang="en-US" sz="1400" b="1" kern="0" dirty="0" smtClean="0">
                  <a:solidFill>
                    <a:prstClr val="black"/>
                  </a:solidFill>
                  <a:latin typeface="맑은 고딕" pitchFamily="50" charset="-127"/>
                  <a:ea typeface="맑은 고딕" pitchFamily="50" charset="-127"/>
                </a:rPr>
                <a:t>년</a:t>
              </a:r>
              <a:endParaRPr lang="ko-KR" altLang="en-US" sz="1400" b="1" kern="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27" name="그룹 28"/>
          <p:cNvGrpSpPr/>
          <p:nvPr/>
        </p:nvGrpSpPr>
        <p:grpSpPr>
          <a:xfrm>
            <a:off x="4273081" y="3399859"/>
            <a:ext cx="780983" cy="619974"/>
            <a:chOff x="4949548" y="1846837"/>
            <a:chExt cx="964374" cy="619974"/>
          </a:xfrm>
        </p:grpSpPr>
        <p:sp>
          <p:nvSpPr>
            <p:cNvPr id="28" name="타원 27"/>
            <p:cNvSpPr/>
            <p:nvPr/>
          </p:nvSpPr>
          <p:spPr>
            <a:xfrm>
              <a:off x="5323734" y="1846837"/>
              <a:ext cx="216000" cy="216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4949548" y="2159034"/>
              <a:ext cx="96437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1011238" latinLnBrk="0">
                <a:spcBef>
                  <a:spcPct val="0"/>
                </a:spcBef>
                <a:defRPr/>
              </a:pPr>
              <a:r>
                <a:rPr lang="en-US" altLang="ko-KR" sz="1400" b="1" kern="0" dirty="0" smtClean="0">
                  <a:solidFill>
                    <a:prstClr val="black"/>
                  </a:solidFill>
                  <a:latin typeface="맑은 고딕" pitchFamily="50" charset="-127"/>
                  <a:ea typeface="맑은 고딕" pitchFamily="50" charset="-127"/>
                </a:rPr>
                <a:t>2012</a:t>
              </a:r>
              <a:r>
                <a:rPr lang="ko-KR" altLang="en-US" sz="1400" b="1" kern="0" dirty="0" smtClean="0">
                  <a:solidFill>
                    <a:prstClr val="black"/>
                  </a:solidFill>
                  <a:latin typeface="맑은 고딕" pitchFamily="50" charset="-127"/>
                  <a:ea typeface="맑은 고딕" pitchFamily="50" charset="-127"/>
                </a:rPr>
                <a:t>년</a:t>
              </a:r>
              <a:endParaRPr lang="ko-KR" altLang="en-US" sz="1400" b="1" kern="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30" name="그룹 31"/>
          <p:cNvGrpSpPr/>
          <p:nvPr/>
        </p:nvGrpSpPr>
        <p:grpSpPr>
          <a:xfrm>
            <a:off x="2457096" y="3399859"/>
            <a:ext cx="780983" cy="619974"/>
            <a:chOff x="3079078" y="1846837"/>
            <a:chExt cx="964374" cy="619974"/>
          </a:xfrm>
        </p:grpSpPr>
        <p:sp>
          <p:nvSpPr>
            <p:cNvPr id="31" name="직사각형 30"/>
            <p:cNvSpPr/>
            <p:nvPr/>
          </p:nvSpPr>
          <p:spPr>
            <a:xfrm>
              <a:off x="3079078" y="2159034"/>
              <a:ext cx="96437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1011238" latinLnBrk="0">
                <a:spcBef>
                  <a:spcPct val="0"/>
                </a:spcBef>
                <a:defRPr/>
              </a:pPr>
              <a:r>
                <a:rPr lang="en-US" altLang="ko-KR" sz="1400" b="1" kern="0" dirty="0" smtClean="0">
                  <a:solidFill>
                    <a:prstClr val="black"/>
                  </a:solidFill>
                  <a:latin typeface="맑은 고딕" pitchFamily="50" charset="-127"/>
                  <a:ea typeface="맑은 고딕" pitchFamily="50" charset="-127"/>
                </a:rPr>
                <a:t>2011</a:t>
              </a:r>
              <a:r>
                <a:rPr lang="ko-KR" altLang="en-US" sz="1400" b="1" kern="0" dirty="0" smtClean="0">
                  <a:solidFill>
                    <a:prstClr val="black"/>
                  </a:solidFill>
                  <a:latin typeface="맑은 고딕" pitchFamily="50" charset="-127"/>
                  <a:ea typeface="맑은 고딕" pitchFamily="50" charset="-127"/>
                </a:rPr>
                <a:t>년</a:t>
              </a:r>
              <a:endParaRPr lang="ko-KR" altLang="en-US" sz="1400" b="1" kern="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2" name="타원 31"/>
            <p:cNvSpPr/>
            <p:nvPr/>
          </p:nvSpPr>
          <p:spPr>
            <a:xfrm>
              <a:off x="3453264" y="1846837"/>
              <a:ext cx="216000" cy="216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33" name="그룹 34"/>
          <p:cNvGrpSpPr/>
          <p:nvPr/>
        </p:nvGrpSpPr>
        <p:grpSpPr>
          <a:xfrm>
            <a:off x="6112575" y="3399859"/>
            <a:ext cx="780983" cy="619974"/>
            <a:chOff x="7342522" y="1846837"/>
            <a:chExt cx="964374" cy="619974"/>
          </a:xfrm>
        </p:grpSpPr>
        <p:sp>
          <p:nvSpPr>
            <p:cNvPr id="34" name="직사각형 33"/>
            <p:cNvSpPr/>
            <p:nvPr/>
          </p:nvSpPr>
          <p:spPr>
            <a:xfrm>
              <a:off x="7342522" y="2159034"/>
              <a:ext cx="96437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1011238" latinLnBrk="0">
                <a:spcBef>
                  <a:spcPct val="0"/>
                </a:spcBef>
                <a:defRPr/>
              </a:pPr>
              <a:r>
                <a:rPr lang="en-US" altLang="ko-KR" sz="1400" b="1" kern="0" dirty="0" smtClean="0">
                  <a:solidFill>
                    <a:prstClr val="black"/>
                  </a:solidFill>
                  <a:latin typeface="맑은 고딕" pitchFamily="50" charset="-127"/>
                  <a:ea typeface="맑은 고딕" pitchFamily="50" charset="-127"/>
                </a:rPr>
                <a:t>2013</a:t>
              </a:r>
              <a:r>
                <a:rPr lang="ko-KR" altLang="en-US" sz="1400" b="1" kern="0" dirty="0" smtClean="0">
                  <a:solidFill>
                    <a:prstClr val="black"/>
                  </a:solidFill>
                  <a:latin typeface="맑은 고딕" pitchFamily="50" charset="-127"/>
                  <a:ea typeface="맑은 고딕" pitchFamily="50" charset="-127"/>
                </a:rPr>
                <a:t>년</a:t>
              </a:r>
              <a:endParaRPr lang="ko-KR" altLang="en-US" sz="1400" b="1" kern="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5" name="타원 34"/>
            <p:cNvSpPr/>
            <p:nvPr/>
          </p:nvSpPr>
          <p:spPr>
            <a:xfrm>
              <a:off x="7716708" y="1846837"/>
              <a:ext cx="216000" cy="216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36" name="직사각형 35"/>
          <p:cNvSpPr/>
          <p:nvPr/>
        </p:nvSpPr>
        <p:spPr>
          <a:xfrm>
            <a:off x="164887" y="4503982"/>
            <a:ext cx="1733428" cy="8154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차 설문 개발</a:t>
            </a:r>
            <a:endParaRPr lang="en-US" altLang="ko-KR" sz="14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3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5</a:t>
            </a:r>
            <a:r>
              <a:rPr lang="ko-KR" altLang="en-US" sz="1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 차원</a:t>
            </a:r>
            <a:r>
              <a:rPr lang="en-US" altLang="ko-KR" sz="1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35</a:t>
            </a:r>
            <a:r>
              <a:rPr lang="ko-KR" altLang="en-US" sz="1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문항</a:t>
            </a:r>
            <a:endParaRPr lang="ko-KR" altLang="en-US" sz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7" name="직사각형 36"/>
          <p:cNvSpPr/>
          <p:nvPr/>
        </p:nvSpPr>
        <p:spPr>
          <a:xfrm>
            <a:off x="1980874" y="4503981"/>
            <a:ext cx="1733428" cy="10682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차 조사 실시</a:t>
            </a:r>
            <a:endParaRPr lang="en-US" altLang="ko-KR" sz="14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3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한국수력원자력 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본부</a:t>
            </a:r>
            <a:endParaRPr lang="ko-KR" altLang="en-US" sz="12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8" name="직사각형 37"/>
          <p:cNvSpPr/>
          <p:nvPr/>
        </p:nvSpPr>
        <p:spPr>
          <a:xfrm>
            <a:off x="3796861" y="4503982"/>
            <a:ext cx="1567227" cy="19323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n-US" altLang="ko-KR" sz="1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차 조사 실시</a:t>
            </a:r>
            <a:endParaRPr lang="en-US" altLang="ko-KR" sz="14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3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한국수력원자력</a:t>
            </a:r>
            <a:endParaRPr lang="en-US" altLang="ko-KR" sz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한전원자력연료</a:t>
            </a:r>
            <a:endParaRPr lang="en-US" altLang="ko-KR" sz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한국원자력연구원</a:t>
            </a:r>
            <a:endParaRPr lang="en-US" altLang="ko-KR" sz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한국방사성폐기물</a:t>
            </a:r>
            <a:endParaRPr lang="en-US" altLang="ko-KR" sz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관리공단</a:t>
            </a:r>
          </a:p>
        </p:txBody>
      </p:sp>
      <p:sp>
        <p:nvSpPr>
          <p:cNvPr id="39" name="직사각형 38"/>
          <p:cNvSpPr/>
          <p:nvPr/>
        </p:nvSpPr>
        <p:spPr>
          <a:xfrm>
            <a:off x="7308304" y="4516458"/>
            <a:ext cx="1635993" cy="16945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n-US" altLang="ko-KR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차 설문 개발 및 </a:t>
            </a:r>
            <a:r>
              <a:rPr lang="en-US" altLang="ko-KR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차 조사</a:t>
            </a:r>
            <a:endParaRPr lang="en-US" altLang="ko-KR" sz="14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3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4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 차원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44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 </a:t>
            </a:r>
            <a:endParaRPr lang="en-US" altLang="ko-KR" sz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한수원 본사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및 </a:t>
            </a:r>
            <a:endParaRPr lang="en-US" altLang="ko-KR" sz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5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 사업소</a:t>
            </a:r>
          </a:p>
        </p:txBody>
      </p:sp>
      <p:cxnSp>
        <p:nvCxnSpPr>
          <p:cNvPr id="40" name="직선 연결선 39"/>
          <p:cNvCxnSpPr>
            <a:endCxn id="36" idx="0"/>
          </p:cNvCxnSpPr>
          <p:nvPr/>
        </p:nvCxnSpPr>
        <p:spPr>
          <a:xfrm>
            <a:off x="1031602" y="4018910"/>
            <a:ext cx="0" cy="48507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/>
          <p:cNvCxnSpPr>
            <a:endCxn id="37" idx="0"/>
          </p:cNvCxnSpPr>
          <p:nvPr/>
        </p:nvCxnSpPr>
        <p:spPr>
          <a:xfrm flipH="1">
            <a:off x="2847588" y="4019833"/>
            <a:ext cx="2" cy="484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그룹 34"/>
          <p:cNvGrpSpPr/>
          <p:nvPr/>
        </p:nvGrpSpPr>
        <p:grpSpPr>
          <a:xfrm>
            <a:off x="7956376" y="3411955"/>
            <a:ext cx="780983" cy="619974"/>
            <a:chOff x="7342519" y="1846837"/>
            <a:chExt cx="964373" cy="619974"/>
          </a:xfrm>
        </p:grpSpPr>
        <p:sp>
          <p:nvSpPr>
            <p:cNvPr id="43" name="직사각형 42"/>
            <p:cNvSpPr/>
            <p:nvPr/>
          </p:nvSpPr>
          <p:spPr>
            <a:xfrm>
              <a:off x="7342519" y="2159034"/>
              <a:ext cx="96437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defTabSz="1011238" latinLnBrk="0">
                <a:spcBef>
                  <a:spcPct val="0"/>
                </a:spcBef>
                <a:defRPr/>
              </a:pPr>
              <a:r>
                <a:rPr lang="en-US" altLang="ko-KR" sz="1400" b="1" kern="0" dirty="0" smtClean="0">
                  <a:solidFill>
                    <a:prstClr val="black"/>
                  </a:solidFill>
                  <a:latin typeface="맑은 고딕" pitchFamily="50" charset="-127"/>
                  <a:ea typeface="맑은 고딕" pitchFamily="50" charset="-127"/>
                </a:rPr>
                <a:t>2014</a:t>
              </a:r>
              <a:r>
                <a:rPr lang="ko-KR" altLang="en-US" sz="1400" b="1" kern="0" dirty="0" smtClean="0">
                  <a:solidFill>
                    <a:prstClr val="black"/>
                  </a:solidFill>
                  <a:latin typeface="맑은 고딕" pitchFamily="50" charset="-127"/>
                  <a:ea typeface="맑은 고딕" pitchFamily="50" charset="-127"/>
                </a:rPr>
                <a:t>년</a:t>
              </a:r>
              <a:endParaRPr lang="ko-KR" altLang="en-US" sz="1400" b="1" kern="0" dirty="0">
                <a:solidFill>
                  <a:prstClr val="black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4" name="타원 43"/>
            <p:cNvSpPr/>
            <p:nvPr/>
          </p:nvSpPr>
          <p:spPr>
            <a:xfrm>
              <a:off x="7716708" y="1846837"/>
              <a:ext cx="216000" cy="2160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45" name="직사각형 44"/>
          <p:cNvSpPr/>
          <p:nvPr/>
        </p:nvSpPr>
        <p:spPr>
          <a:xfrm>
            <a:off x="5652120" y="4492076"/>
            <a:ext cx="1567227" cy="16561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lang="en-US" altLang="ko-KR" sz="1400" b="1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차 설문개발 및 </a:t>
            </a:r>
            <a:r>
              <a:rPr lang="en-US" altLang="ko-KR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400" b="1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차 조사</a:t>
            </a:r>
            <a:endParaRPr lang="en-US" altLang="ko-KR" sz="14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4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 차원</a:t>
            </a: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52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</a:t>
            </a:r>
            <a:endParaRPr lang="en-US" altLang="ko-KR" sz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· 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한수원 본사 및</a:t>
            </a:r>
            <a:endParaRPr lang="en-US" altLang="ko-KR" sz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>
              <a:lnSpc>
                <a:spcPct val="150000"/>
              </a:lnSpc>
            </a:pPr>
            <a:r>
              <a:rPr lang="en-US" altLang="ko-KR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5</a:t>
            </a:r>
            <a:r>
              <a:rPr lang="ko-KR" altLang="en-US" sz="12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개 사업소 대상</a:t>
            </a:r>
            <a:endParaRPr lang="en-US" altLang="ko-KR" sz="12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endParaRPr lang="en-US" altLang="ko-KR" sz="30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46" name="직선 연결선 45"/>
          <p:cNvCxnSpPr/>
          <p:nvPr/>
        </p:nvCxnSpPr>
        <p:spPr>
          <a:xfrm flipH="1">
            <a:off x="4644008" y="4012402"/>
            <a:ext cx="2" cy="484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직선 연결선 46"/>
          <p:cNvCxnSpPr/>
          <p:nvPr/>
        </p:nvCxnSpPr>
        <p:spPr>
          <a:xfrm flipH="1">
            <a:off x="6516216" y="3988019"/>
            <a:ext cx="2" cy="484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직선 연결선 47"/>
          <p:cNvCxnSpPr/>
          <p:nvPr/>
        </p:nvCxnSpPr>
        <p:spPr>
          <a:xfrm flipH="1">
            <a:off x="8316416" y="4012402"/>
            <a:ext cx="2" cy="48414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/>
        </p:nvSpPr>
        <p:spPr>
          <a:xfrm>
            <a:off x="444030" y="946116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</a:pPr>
            <a:endParaRPr lang="en-US" altLang="ko-K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143508" y="70988"/>
            <a:ext cx="8229600" cy="742094"/>
          </a:xfrm>
        </p:spPr>
        <p:txBody>
          <a:bodyPr/>
          <a:lstStyle/>
          <a:p>
            <a:r>
              <a:rPr lang="ko-KR" altLang="en-US" spc="-150" dirty="0" smtClean="0"/>
              <a:t>원전 종사자에 대한 </a:t>
            </a:r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설문조사 결과</a:t>
            </a:r>
            <a:endParaRPr lang="ko-KR" altLang="en-US" dirty="0"/>
          </a:p>
        </p:txBody>
      </p:sp>
      <p:grpSp>
        <p:nvGrpSpPr>
          <p:cNvPr id="2" name="그룹 11"/>
          <p:cNvGrpSpPr/>
          <p:nvPr/>
        </p:nvGrpSpPr>
        <p:grpSpPr>
          <a:xfrm>
            <a:off x="287524" y="821704"/>
            <a:ext cx="8377313" cy="612146"/>
            <a:chOff x="377057" y="944724"/>
            <a:chExt cx="8377313" cy="612146"/>
          </a:xfrm>
        </p:grpSpPr>
        <p:sp>
          <p:nvSpPr>
            <p:cNvPr id="14" name="직사각형 13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smtClean="0"/>
                <a:t>설문지 내용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" name="직사각형 41"/>
          <p:cNvSpPr/>
          <p:nvPr/>
        </p:nvSpPr>
        <p:spPr bwMode="auto">
          <a:xfrm>
            <a:off x="267779" y="3252316"/>
            <a:ext cx="1999966" cy="2727489"/>
          </a:xfrm>
          <a:prstGeom prst="rect">
            <a:avLst/>
          </a:prstGeom>
          <a:solidFill>
            <a:srgbClr val="DCE6F2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50400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85725" indent="-85725" algn="l" latinLnBrk="0">
              <a:lnSpc>
                <a:spcPct val="100000"/>
              </a:lnSpc>
              <a:buFont typeface="Arial" pitchFamily="34" charset="0"/>
              <a:buChar char="•"/>
            </a:pPr>
            <a:endParaRPr lang="en-US" altLang="ko-KR" sz="1100" b="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9" name="직사각형 48"/>
          <p:cNvSpPr/>
          <p:nvPr/>
        </p:nvSpPr>
        <p:spPr bwMode="auto">
          <a:xfrm>
            <a:off x="2396903" y="3267890"/>
            <a:ext cx="1887065" cy="2727489"/>
          </a:xfrm>
          <a:prstGeom prst="rect">
            <a:avLst/>
          </a:prstGeom>
          <a:solidFill>
            <a:srgbClr val="DCE6F2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50400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85725" lvl="0" indent="-85725" algn="l" latinLnBrk="0">
              <a:lnSpc>
                <a:spcPct val="100000"/>
              </a:lnSpc>
              <a:buFont typeface="Arial" pitchFamily="34" charset="0"/>
              <a:buChar char="•"/>
            </a:pPr>
            <a:endParaRPr lang="en-US" altLang="ko-KR" sz="1100" b="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0" name="직사각형 49"/>
          <p:cNvSpPr/>
          <p:nvPr/>
        </p:nvSpPr>
        <p:spPr bwMode="auto">
          <a:xfrm>
            <a:off x="4499992" y="3282748"/>
            <a:ext cx="2016224" cy="2727489"/>
          </a:xfrm>
          <a:prstGeom prst="rect">
            <a:avLst/>
          </a:prstGeom>
          <a:solidFill>
            <a:srgbClr val="DCE6F2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50400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85725" lvl="0" indent="-85725" algn="l" latinLnBrk="0">
              <a:lnSpc>
                <a:spcPct val="100000"/>
              </a:lnSpc>
              <a:buFont typeface="Arial" pitchFamily="34" charset="0"/>
              <a:buChar char="•"/>
            </a:pPr>
            <a:endParaRPr lang="en-US" altLang="ko-KR" sz="1100" b="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1" name="직사각형 50"/>
          <p:cNvSpPr/>
          <p:nvPr/>
        </p:nvSpPr>
        <p:spPr bwMode="auto">
          <a:xfrm>
            <a:off x="6660232" y="3282748"/>
            <a:ext cx="2088232" cy="2727489"/>
          </a:xfrm>
          <a:prstGeom prst="rect">
            <a:avLst/>
          </a:prstGeom>
          <a:solidFill>
            <a:srgbClr val="DCE6F2">
              <a:alpha val="50196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50400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85725" lvl="0" indent="-85725" algn="l" latinLnBrk="0">
              <a:lnSpc>
                <a:spcPct val="100000"/>
              </a:lnSpc>
              <a:buFont typeface="Arial" pitchFamily="34" charset="0"/>
              <a:buChar char="•"/>
            </a:pPr>
            <a:endParaRPr lang="en-US" altLang="ko-KR" sz="1100" b="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52" name="그룹 49"/>
          <p:cNvGrpSpPr/>
          <p:nvPr/>
        </p:nvGrpSpPr>
        <p:grpSpPr>
          <a:xfrm>
            <a:off x="3419872" y="1482548"/>
            <a:ext cx="2232000" cy="1512000"/>
            <a:chOff x="6758729" y="2938339"/>
            <a:chExt cx="1928826" cy="1324908"/>
          </a:xfrm>
        </p:grpSpPr>
        <p:pic>
          <p:nvPicPr>
            <p:cNvPr id="53" name="Picture 136" descr="21"/>
            <p:cNvPicPr>
              <a:picLocks noChangeAspect="1" noChangeArrowheads="1"/>
            </p:cNvPicPr>
            <p:nvPr/>
          </p:nvPicPr>
          <p:blipFill>
            <a:blip r:embed="rId3" cstate="print">
              <a:lum bright="-6000"/>
            </a:blip>
            <a:srcRect/>
            <a:stretch>
              <a:fillRect/>
            </a:stretch>
          </p:blipFill>
          <p:spPr bwMode="auto">
            <a:xfrm>
              <a:off x="7026493" y="2938339"/>
              <a:ext cx="1367822" cy="1324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Box 53"/>
            <p:cNvSpPr txBox="1"/>
            <p:nvPr/>
          </p:nvSpPr>
          <p:spPr>
            <a:xfrm>
              <a:off x="6758729" y="3188869"/>
              <a:ext cx="19288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맑은 고딕" pitchFamily="50" charset="-127"/>
                  <a:ea typeface="맑은 고딕" pitchFamily="50" charset="-127"/>
                </a:rPr>
                <a:t>핵안보문화</a:t>
              </a:r>
              <a:endParaRPr kumimoji="0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맑은 고딕" pitchFamily="50" charset="-127"/>
                  <a:ea typeface="맑은 고딕" pitchFamily="50" charset="-127"/>
                </a:rPr>
                <a:t>인식도</a:t>
              </a:r>
              <a:endParaRPr kumimoji="0" lang="ko-KR" altLang="en-US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55" name="양쪽 모서리가 둥근 사각형 54"/>
          <p:cNvSpPr/>
          <p:nvPr/>
        </p:nvSpPr>
        <p:spPr>
          <a:xfrm>
            <a:off x="328887" y="3306748"/>
            <a:ext cx="1938857" cy="432000"/>
          </a:xfrm>
          <a:prstGeom prst="round2Same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4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6" name="직사각형 55"/>
          <p:cNvSpPr/>
          <p:nvPr/>
        </p:nvSpPr>
        <p:spPr>
          <a:xfrm>
            <a:off x="619258" y="3343946"/>
            <a:ext cx="13548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latinLnBrk="0">
              <a:defRPr/>
            </a:pPr>
            <a:r>
              <a:rPr lang="ko-KR" altLang="en-US" sz="1600" b="1" kern="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신념 및 자세</a:t>
            </a:r>
            <a:endParaRPr lang="en-US" altLang="ko-KR" sz="1600" b="1" kern="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양쪽 모서리가 둥근 사각형 56"/>
          <p:cNvSpPr/>
          <p:nvPr/>
        </p:nvSpPr>
        <p:spPr>
          <a:xfrm>
            <a:off x="2411760" y="3282748"/>
            <a:ext cx="1872208" cy="432000"/>
          </a:xfrm>
          <a:prstGeom prst="round2Same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4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직사각형 57"/>
          <p:cNvSpPr/>
          <p:nvPr/>
        </p:nvSpPr>
        <p:spPr>
          <a:xfrm>
            <a:off x="2686075" y="3307131"/>
            <a:ext cx="12827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latinLnBrk="0">
              <a:defRPr/>
            </a:pPr>
            <a:r>
              <a:rPr lang="ko-KR" altLang="en-US" sz="1600" b="1" kern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운영 시스템</a:t>
            </a:r>
            <a:endParaRPr lang="en-US" altLang="ko-KR" sz="1600" b="1" kern="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9" name="양쪽 모서리가 둥근 사각형 58"/>
          <p:cNvSpPr/>
          <p:nvPr/>
        </p:nvSpPr>
        <p:spPr>
          <a:xfrm>
            <a:off x="4499992" y="3282748"/>
            <a:ext cx="2016224" cy="432000"/>
          </a:xfrm>
          <a:prstGeom prst="round2Same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4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4692774" y="3311323"/>
            <a:ext cx="163713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latinLnBrk="0">
              <a:defRPr/>
            </a:pPr>
            <a:r>
              <a:rPr lang="ko-KR" altLang="en-US" sz="1600" b="1" kern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리더십 행동</a:t>
            </a:r>
            <a:endParaRPr lang="en-US" altLang="ko-KR" sz="1600" b="1" kern="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1" name="양쪽 모서리가 둥근 사각형 60"/>
          <p:cNvSpPr/>
          <p:nvPr/>
        </p:nvSpPr>
        <p:spPr>
          <a:xfrm>
            <a:off x="6660232" y="3282748"/>
            <a:ext cx="2088000" cy="432000"/>
          </a:xfrm>
          <a:prstGeom prst="round2SameRect">
            <a:avLst/>
          </a:prstGeom>
          <a:solidFill>
            <a:schemeClr val="accent1">
              <a:lumMod val="75000"/>
            </a:schemeClr>
          </a:solidFill>
          <a:ln w="12700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sz="1400" b="1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2" name="직사각형 61"/>
          <p:cNvSpPr/>
          <p:nvPr/>
        </p:nvSpPr>
        <p:spPr>
          <a:xfrm>
            <a:off x="7064474" y="3282748"/>
            <a:ext cx="12827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latinLnBrk="0">
              <a:defRPr/>
            </a:pPr>
            <a:r>
              <a:rPr lang="ko-KR" altLang="en-US" sz="1600" b="1" kern="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근무자 행동</a:t>
            </a:r>
            <a:endParaRPr lang="en-US" altLang="ko-KR" sz="1600" b="1" kern="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3" name="직사각형 62"/>
          <p:cNvSpPr/>
          <p:nvPr/>
        </p:nvSpPr>
        <p:spPr bwMode="auto">
          <a:xfrm>
            <a:off x="262338" y="5547718"/>
            <a:ext cx="2210219" cy="432087"/>
          </a:xfrm>
          <a:prstGeom prst="rect">
            <a:avLst/>
          </a:prstGeom>
          <a:solidFill>
            <a:schemeClr val="accent1">
              <a:lumMod val="40000"/>
              <a:lumOff val="60000"/>
              <a:alpha val="50196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50400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85725" indent="-85725" algn="l" latinLnBrk="0">
              <a:lnSpc>
                <a:spcPct val="100000"/>
              </a:lnSpc>
              <a:buFont typeface="Arial" pitchFamily="34" charset="0"/>
              <a:buChar char="•"/>
            </a:pPr>
            <a:endParaRPr lang="en-US" altLang="ko-KR" sz="1100" b="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직사각형 63"/>
          <p:cNvSpPr/>
          <p:nvPr/>
        </p:nvSpPr>
        <p:spPr>
          <a:xfrm>
            <a:off x="286432" y="3789822"/>
            <a:ext cx="1697901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명확한 구분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안보업무의 중요성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위협 증가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위협 대응 준비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임무에 대한 책임감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임무 중요성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altLang="ko-KR" sz="12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/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/>
            <a:endParaRPr lang="en-US" altLang="ko-KR" sz="12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5" name="직사각형 64"/>
          <p:cNvSpPr/>
          <p:nvPr/>
        </p:nvSpPr>
        <p:spPr bwMode="auto">
          <a:xfrm>
            <a:off x="2483768" y="5514996"/>
            <a:ext cx="2210219" cy="432087"/>
          </a:xfrm>
          <a:prstGeom prst="rect">
            <a:avLst/>
          </a:prstGeom>
          <a:solidFill>
            <a:schemeClr val="accent1">
              <a:lumMod val="40000"/>
              <a:lumOff val="60000"/>
              <a:alpha val="50196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50400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85725" indent="-85725" algn="l" latinLnBrk="0">
              <a:lnSpc>
                <a:spcPct val="100000"/>
              </a:lnSpc>
              <a:buFont typeface="Arial" pitchFamily="34" charset="0"/>
              <a:buChar char="•"/>
            </a:pPr>
            <a:endParaRPr lang="en-US" altLang="ko-KR" sz="1100" b="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6" name="직사각형 65"/>
          <p:cNvSpPr/>
          <p:nvPr/>
        </p:nvSpPr>
        <p:spPr bwMode="auto">
          <a:xfrm>
            <a:off x="5038307" y="5547718"/>
            <a:ext cx="2210219" cy="432087"/>
          </a:xfrm>
          <a:prstGeom prst="rect">
            <a:avLst/>
          </a:prstGeom>
          <a:solidFill>
            <a:schemeClr val="accent1">
              <a:lumMod val="40000"/>
              <a:lumOff val="60000"/>
              <a:alpha val="50196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50400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85725" indent="-85725" algn="l" latinLnBrk="0">
              <a:lnSpc>
                <a:spcPct val="100000"/>
              </a:lnSpc>
              <a:buFont typeface="Arial" pitchFamily="34" charset="0"/>
              <a:buChar char="•"/>
            </a:pPr>
            <a:endParaRPr lang="en-US" altLang="ko-KR" sz="1100" b="0" dirty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7" name="직사각형 66"/>
          <p:cNvSpPr/>
          <p:nvPr/>
        </p:nvSpPr>
        <p:spPr>
          <a:xfrm>
            <a:off x="2411760" y="3714796"/>
            <a:ext cx="18722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역할 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및 </a:t>
            </a: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책임</a:t>
            </a:r>
            <a:endParaRPr lang="ko-KR" altLang="en-US" sz="12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목표 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수립 및 </a:t>
            </a: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관리</a:t>
            </a:r>
            <a:endParaRPr lang="ko-KR" altLang="en-US" sz="12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근무 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환경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교육 및 훈련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정보 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보안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직원 </a:t>
            </a:r>
            <a:r>
              <a:rPr lang="ko-KR" altLang="en-US" sz="1200" dirty="0">
                <a:latin typeface="맑은 고딕" pitchFamily="50" charset="-127"/>
                <a:ea typeface="맑은 고딕" pitchFamily="50" charset="-127"/>
              </a:rPr>
              <a:t>신뢰도 평가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보고 및 피드백</a:t>
            </a:r>
            <a:endParaRPr lang="ko-KR" altLang="en-US" sz="12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비상대응훈련 및 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/>
            <a:r>
              <a:rPr lang="en-US" altLang="ko-KR" sz="12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자체평가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/>
            <a:endParaRPr lang="en-US" altLang="ko-KR" sz="12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8" name="직사각형 67"/>
          <p:cNvSpPr/>
          <p:nvPr/>
        </p:nvSpPr>
        <p:spPr>
          <a:xfrm>
            <a:off x="4716016" y="3786804"/>
            <a:ext cx="19442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목표관리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관리감독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의사소통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성능향상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동기부여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altLang="ko-KR" sz="1200" dirty="0">
              <a:latin typeface="맑은 고딕" pitchFamily="50" charset="-127"/>
              <a:ea typeface="맑은 고딕" pitchFamily="50" charset="-127"/>
            </a:endParaRPr>
          </a:p>
          <a:p>
            <a:pPr marL="171450" indent="-171450"/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/>
            <a:endParaRPr lang="en-US" altLang="ko-KR" sz="12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6804248" y="3786804"/>
            <a:ext cx="123623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전문성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책임감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규정 및 절차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ko-KR" altLang="en-US" sz="1200" dirty="0" smtClean="0">
                <a:latin typeface="맑은 고딕" pitchFamily="50" charset="-127"/>
                <a:ea typeface="맑은 고딕" pitchFamily="50" charset="-127"/>
              </a:rPr>
              <a:t>경계심</a:t>
            </a: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>
              <a:buFont typeface="Arial" pitchFamily="34" charset="0"/>
              <a:buChar char="•"/>
            </a:pPr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/>
            <a:endParaRPr lang="en-US" altLang="ko-KR" sz="1200" dirty="0" smtClean="0">
              <a:latin typeface="맑은 고딕" pitchFamily="50" charset="-127"/>
              <a:ea typeface="맑은 고딕" pitchFamily="50" charset="-127"/>
            </a:endParaRPr>
          </a:p>
          <a:p>
            <a:pPr marL="171450" indent="-171450"/>
            <a:endParaRPr lang="en-US" altLang="ko-KR" sz="1200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0" name="직사각형 69"/>
          <p:cNvSpPr/>
          <p:nvPr/>
        </p:nvSpPr>
        <p:spPr>
          <a:xfrm>
            <a:off x="2555776" y="6163068"/>
            <a:ext cx="4350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pc="6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“4</a:t>
            </a:r>
            <a:r>
              <a:rPr lang="ko-KR" altLang="en-US" spc="6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개 차원</a:t>
            </a:r>
            <a:r>
              <a:rPr lang="en-US" altLang="ko-KR" spc="6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, 44</a:t>
            </a:r>
            <a:r>
              <a:rPr lang="ko-KR" altLang="en-US" spc="6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개 문항 구성</a:t>
            </a:r>
            <a:r>
              <a:rPr lang="en-US" altLang="ko-KR" spc="6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”</a:t>
            </a:r>
            <a:endParaRPr lang="ko-KR" altLang="en-US" spc="60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1" name="직사각형 70"/>
          <p:cNvSpPr/>
          <p:nvPr/>
        </p:nvSpPr>
        <p:spPr>
          <a:xfrm>
            <a:off x="423952" y="2940005"/>
            <a:ext cx="18085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개인의 인식 및 태도</a:t>
            </a: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2" name="직사각형 71"/>
          <p:cNvSpPr/>
          <p:nvPr/>
        </p:nvSpPr>
        <p:spPr>
          <a:xfrm>
            <a:off x="2411760" y="2922708"/>
            <a:ext cx="15664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조직의 운영 체계</a:t>
            </a: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4411985" y="2922708"/>
            <a:ext cx="21675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관리자 및 경영자의 행동</a:t>
            </a: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6878166" y="2922708"/>
            <a:ext cx="15039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맑은 고딕" pitchFamily="50" charset="-127"/>
                <a:ea typeface="맑은 고딕" pitchFamily="50" charset="-127"/>
              </a:rPr>
              <a:t>조직원들의 행동</a:t>
            </a:r>
            <a:endParaRPr lang="ko-KR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/>
        </p:nvSpPr>
        <p:spPr>
          <a:xfrm>
            <a:off x="444030" y="946116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</a:pPr>
            <a:endParaRPr lang="en-US" altLang="ko-K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143508" y="70988"/>
            <a:ext cx="8229600" cy="742094"/>
          </a:xfrm>
        </p:spPr>
        <p:txBody>
          <a:bodyPr/>
          <a:lstStyle/>
          <a:p>
            <a:r>
              <a:rPr lang="ko-KR" altLang="en-US" spc="-150" dirty="0" smtClean="0"/>
              <a:t>원전 종사자에 대한 </a:t>
            </a:r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설문조사 결과</a:t>
            </a:r>
            <a:endParaRPr lang="ko-KR" altLang="en-US" dirty="0"/>
          </a:p>
        </p:txBody>
      </p:sp>
      <p:grpSp>
        <p:nvGrpSpPr>
          <p:cNvPr id="2" name="그룹 11"/>
          <p:cNvGrpSpPr/>
          <p:nvPr/>
        </p:nvGrpSpPr>
        <p:grpSpPr>
          <a:xfrm>
            <a:off x="287524" y="821704"/>
            <a:ext cx="8377313" cy="612146"/>
            <a:chOff x="377057" y="944724"/>
            <a:chExt cx="8377313" cy="612146"/>
          </a:xfrm>
        </p:grpSpPr>
        <p:sp>
          <p:nvSpPr>
            <p:cNvPr id="14" name="직사각형 13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smtClean="0"/>
                <a:t>결과분석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5" name="그룹 44"/>
          <p:cNvGrpSpPr/>
          <p:nvPr/>
        </p:nvGrpSpPr>
        <p:grpSpPr>
          <a:xfrm>
            <a:off x="-69573" y="2505037"/>
            <a:ext cx="9365743" cy="276999"/>
            <a:chOff x="267777" y="2711937"/>
            <a:chExt cx="9365743" cy="143744"/>
          </a:xfrm>
        </p:grpSpPr>
        <p:sp>
          <p:nvSpPr>
            <p:cNvPr id="36" name="이등변 삼각형 12"/>
            <p:cNvSpPr/>
            <p:nvPr/>
          </p:nvSpPr>
          <p:spPr>
            <a:xfrm>
              <a:off x="267777" y="2711937"/>
              <a:ext cx="4595394" cy="143744"/>
            </a:xfrm>
            <a:custGeom>
              <a:avLst/>
              <a:gdLst>
                <a:gd name="connsiteX0" fmla="*/ 0 w 4595394"/>
                <a:gd name="connsiteY0" fmla="*/ 648000 h 648000"/>
                <a:gd name="connsiteX1" fmla="*/ 4595394 w 4595394"/>
                <a:gd name="connsiteY1" fmla="*/ 0 h 648000"/>
                <a:gd name="connsiteX2" fmla="*/ 4595394 w 4595394"/>
                <a:gd name="connsiteY2" fmla="*/ 648000 h 648000"/>
                <a:gd name="connsiteX3" fmla="*/ 0 w 4595394"/>
                <a:gd name="connsiteY3" fmla="*/ 648000 h 648000"/>
                <a:gd name="connsiteX0" fmla="*/ 0 w 4595394"/>
                <a:gd name="connsiteY0" fmla="*/ 648000 h 652763"/>
                <a:gd name="connsiteX1" fmla="*/ 4595394 w 4595394"/>
                <a:gd name="connsiteY1" fmla="*/ 0 h 652763"/>
                <a:gd name="connsiteX2" fmla="*/ 2209381 w 4595394"/>
                <a:gd name="connsiteY2" fmla="*/ 652763 h 652763"/>
                <a:gd name="connsiteX3" fmla="*/ 0 w 4595394"/>
                <a:gd name="connsiteY3" fmla="*/ 648000 h 65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5394" h="652763">
                  <a:moveTo>
                    <a:pt x="0" y="648000"/>
                  </a:moveTo>
                  <a:lnTo>
                    <a:pt x="4595394" y="0"/>
                  </a:lnTo>
                  <a:lnTo>
                    <a:pt x="2209381" y="652763"/>
                  </a:lnTo>
                  <a:lnTo>
                    <a:pt x="0" y="648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  <a:alpha val="70000"/>
                  </a:schemeClr>
                </a:gs>
                <a:gs pos="100000">
                  <a:schemeClr val="bg1">
                    <a:lumMod val="95000"/>
                    <a:alpha val="4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7" name="이등변 삼각형 106"/>
            <p:cNvSpPr/>
            <p:nvPr/>
          </p:nvSpPr>
          <p:spPr>
            <a:xfrm flipH="1">
              <a:off x="4953000" y="2711937"/>
              <a:ext cx="2295526" cy="143744"/>
            </a:xfrm>
            <a:custGeom>
              <a:avLst/>
              <a:gdLst>
                <a:gd name="connsiteX0" fmla="*/ 0 w 2295526"/>
                <a:gd name="connsiteY0" fmla="*/ 648000 h 648000"/>
                <a:gd name="connsiteX1" fmla="*/ 2295526 w 2295526"/>
                <a:gd name="connsiteY1" fmla="*/ 0 h 648000"/>
                <a:gd name="connsiteX2" fmla="*/ 2295526 w 2295526"/>
                <a:gd name="connsiteY2" fmla="*/ 648000 h 648000"/>
                <a:gd name="connsiteX3" fmla="*/ 0 w 2295526"/>
                <a:gd name="connsiteY3" fmla="*/ 648000 h 648000"/>
                <a:gd name="connsiteX0" fmla="*/ 0 w 2295526"/>
                <a:gd name="connsiteY0" fmla="*/ 648000 h 648000"/>
                <a:gd name="connsiteX1" fmla="*/ 2295526 w 2295526"/>
                <a:gd name="connsiteY1" fmla="*/ 0 h 648000"/>
                <a:gd name="connsiteX2" fmla="*/ 2219326 w 2295526"/>
                <a:gd name="connsiteY2" fmla="*/ 643238 h 648000"/>
                <a:gd name="connsiteX3" fmla="*/ 0 w 2295526"/>
                <a:gd name="connsiteY3" fmla="*/ 648000 h 648000"/>
                <a:gd name="connsiteX0" fmla="*/ 0 w 2295526"/>
                <a:gd name="connsiteY0" fmla="*/ 648000 h 648000"/>
                <a:gd name="connsiteX1" fmla="*/ 2295526 w 2295526"/>
                <a:gd name="connsiteY1" fmla="*/ 0 h 648000"/>
                <a:gd name="connsiteX2" fmla="*/ 2205039 w 2295526"/>
                <a:gd name="connsiteY2" fmla="*/ 643238 h 648000"/>
                <a:gd name="connsiteX3" fmla="*/ 0 w 2295526"/>
                <a:gd name="connsiteY3" fmla="*/ 648000 h 6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5526" h="648000">
                  <a:moveTo>
                    <a:pt x="0" y="648000"/>
                  </a:moveTo>
                  <a:lnTo>
                    <a:pt x="2295526" y="0"/>
                  </a:lnTo>
                  <a:lnTo>
                    <a:pt x="2205039" y="643238"/>
                  </a:lnTo>
                  <a:lnTo>
                    <a:pt x="0" y="648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  <a:alpha val="70000"/>
                  </a:schemeClr>
                </a:gs>
                <a:gs pos="100000">
                  <a:schemeClr val="bg1">
                    <a:lumMod val="95000"/>
                    <a:alpha val="4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8" name="이등변 삼각형 12"/>
            <p:cNvSpPr/>
            <p:nvPr/>
          </p:nvSpPr>
          <p:spPr>
            <a:xfrm flipH="1">
              <a:off x="5038126" y="2711937"/>
              <a:ext cx="4595394" cy="143744"/>
            </a:xfrm>
            <a:custGeom>
              <a:avLst/>
              <a:gdLst>
                <a:gd name="connsiteX0" fmla="*/ 0 w 4595394"/>
                <a:gd name="connsiteY0" fmla="*/ 648000 h 648000"/>
                <a:gd name="connsiteX1" fmla="*/ 4595394 w 4595394"/>
                <a:gd name="connsiteY1" fmla="*/ 0 h 648000"/>
                <a:gd name="connsiteX2" fmla="*/ 4595394 w 4595394"/>
                <a:gd name="connsiteY2" fmla="*/ 648000 h 648000"/>
                <a:gd name="connsiteX3" fmla="*/ 0 w 4595394"/>
                <a:gd name="connsiteY3" fmla="*/ 648000 h 648000"/>
                <a:gd name="connsiteX0" fmla="*/ 0 w 4595394"/>
                <a:gd name="connsiteY0" fmla="*/ 648000 h 652763"/>
                <a:gd name="connsiteX1" fmla="*/ 4595394 w 4595394"/>
                <a:gd name="connsiteY1" fmla="*/ 0 h 652763"/>
                <a:gd name="connsiteX2" fmla="*/ 2209381 w 4595394"/>
                <a:gd name="connsiteY2" fmla="*/ 652763 h 652763"/>
                <a:gd name="connsiteX3" fmla="*/ 0 w 4595394"/>
                <a:gd name="connsiteY3" fmla="*/ 648000 h 6527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95394" h="652763">
                  <a:moveTo>
                    <a:pt x="0" y="648000"/>
                  </a:moveTo>
                  <a:lnTo>
                    <a:pt x="4595394" y="0"/>
                  </a:lnTo>
                  <a:lnTo>
                    <a:pt x="2209381" y="652763"/>
                  </a:lnTo>
                  <a:lnTo>
                    <a:pt x="0" y="648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  <a:alpha val="70000"/>
                  </a:schemeClr>
                </a:gs>
                <a:gs pos="100000">
                  <a:schemeClr val="bg1">
                    <a:lumMod val="95000"/>
                    <a:alpha val="4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9" name="이등변 삼각형 106"/>
            <p:cNvSpPr/>
            <p:nvPr/>
          </p:nvSpPr>
          <p:spPr>
            <a:xfrm>
              <a:off x="2652952" y="2711937"/>
              <a:ext cx="2295526" cy="143744"/>
            </a:xfrm>
            <a:custGeom>
              <a:avLst/>
              <a:gdLst>
                <a:gd name="connsiteX0" fmla="*/ 0 w 2295526"/>
                <a:gd name="connsiteY0" fmla="*/ 648000 h 648000"/>
                <a:gd name="connsiteX1" fmla="*/ 2295526 w 2295526"/>
                <a:gd name="connsiteY1" fmla="*/ 0 h 648000"/>
                <a:gd name="connsiteX2" fmla="*/ 2295526 w 2295526"/>
                <a:gd name="connsiteY2" fmla="*/ 648000 h 648000"/>
                <a:gd name="connsiteX3" fmla="*/ 0 w 2295526"/>
                <a:gd name="connsiteY3" fmla="*/ 648000 h 648000"/>
                <a:gd name="connsiteX0" fmla="*/ 0 w 2295526"/>
                <a:gd name="connsiteY0" fmla="*/ 648000 h 648000"/>
                <a:gd name="connsiteX1" fmla="*/ 2295526 w 2295526"/>
                <a:gd name="connsiteY1" fmla="*/ 0 h 648000"/>
                <a:gd name="connsiteX2" fmla="*/ 2219326 w 2295526"/>
                <a:gd name="connsiteY2" fmla="*/ 643238 h 648000"/>
                <a:gd name="connsiteX3" fmla="*/ 0 w 2295526"/>
                <a:gd name="connsiteY3" fmla="*/ 648000 h 648000"/>
                <a:gd name="connsiteX0" fmla="*/ 0 w 2295526"/>
                <a:gd name="connsiteY0" fmla="*/ 648000 h 648000"/>
                <a:gd name="connsiteX1" fmla="*/ 2295526 w 2295526"/>
                <a:gd name="connsiteY1" fmla="*/ 0 h 648000"/>
                <a:gd name="connsiteX2" fmla="*/ 2205039 w 2295526"/>
                <a:gd name="connsiteY2" fmla="*/ 643238 h 648000"/>
                <a:gd name="connsiteX3" fmla="*/ 0 w 2295526"/>
                <a:gd name="connsiteY3" fmla="*/ 648000 h 6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95526" h="648000">
                  <a:moveTo>
                    <a:pt x="0" y="648000"/>
                  </a:moveTo>
                  <a:lnTo>
                    <a:pt x="2295526" y="0"/>
                  </a:lnTo>
                  <a:lnTo>
                    <a:pt x="2205039" y="643238"/>
                  </a:lnTo>
                  <a:lnTo>
                    <a:pt x="0" y="64800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50000">
                  <a:schemeClr val="bg1">
                    <a:lumMod val="95000"/>
                    <a:alpha val="70000"/>
                  </a:schemeClr>
                </a:gs>
                <a:gs pos="100000">
                  <a:schemeClr val="bg1">
                    <a:lumMod val="95000"/>
                    <a:alpha val="40000"/>
                  </a:schemeClr>
                </a:gs>
              </a:gsLst>
              <a:lin ang="5400000" scaled="1"/>
              <a:tileRect/>
            </a:gradFill>
            <a:ln w="19050">
              <a:noFill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1" hangingPunct="1">
                <a:lnSpc>
                  <a:spcPct val="12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ko-KR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40" name="Billedforklaring med højrepil 73"/>
          <p:cNvSpPr>
            <a:spLocks noChangeArrowheads="1"/>
          </p:cNvSpPr>
          <p:nvPr/>
        </p:nvSpPr>
        <p:spPr bwMode="auto">
          <a:xfrm>
            <a:off x="97210" y="1919866"/>
            <a:ext cx="4392000" cy="4506698"/>
          </a:xfrm>
          <a:prstGeom prst="rightArrowCallout">
            <a:avLst>
              <a:gd name="adj1" fmla="val 37244"/>
              <a:gd name="adj2" fmla="val 18622"/>
              <a:gd name="adj3" fmla="val 94"/>
              <a:gd name="adj4" fmla="val 99906"/>
            </a:avLst>
          </a:prstGeom>
          <a:solidFill>
            <a:sysClr val="window" lastClr="FFFFFF"/>
          </a:solidFill>
          <a:ln w="9525">
            <a:solidFill>
              <a:srgbClr val="FFFFFF">
                <a:lumMod val="75000"/>
              </a:srgbClr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41" name="그룹 18"/>
          <p:cNvGrpSpPr/>
          <p:nvPr/>
        </p:nvGrpSpPr>
        <p:grpSpPr>
          <a:xfrm>
            <a:off x="1034256" y="1547052"/>
            <a:ext cx="2517909" cy="341094"/>
            <a:chOff x="1060174" y="996074"/>
            <a:chExt cx="3234225" cy="341094"/>
          </a:xfrm>
        </p:grpSpPr>
        <p:sp>
          <p:nvSpPr>
            <p:cNvPr id="43" name="양쪽 모서리가 잘린 사각형 42"/>
            <p:cNvSpPr/>
            <p:nvPr/>
          </p:nvSpPr>
          <p:spPr bwMode="auto">
            <a:xfrm>
              <a:off x="1060174" y="996074"/>
              <a:ext cx="3234225" cy="341094"/>
            </a:xfrm>
            <a:prstGeom prst="snip2SameRect">
              <a:avLst/>
            </a:prstGeom>
            <a:solidFill>
              <a:srgbClr val="336699"/>
            </a:solidFill>
            <a:ln w="25400" cap="flat" cmpd="sng" algn="ctr">
              <a:noFill/>
              <a:prstDash val="solid"/>
            </a:ln>
            <a:effectLst/>
          </p:spPr>
          <p:txBody>
            <a:bodyPr t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rPr>
                <a:t>인식도 지수 산출 방법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4" name="타원 43"/>
            <p:cNvSpPr/>
            <p:nvPr/>
          </p:nvSpPr>
          <p:spPr bwMode="auto">
            <a:xfrm>
              <a:off x="1135919" y="1034596"/>
              <a:ext cx="72000" cy="8399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5" name="타원 44"/>
            <p:cNvSpPr/>
            <p:nvPr/>
          </p:nvSpPr>
          <p:spPr bwMode="auto">
            <a:xfrm>
              <a:off x="4130918" y="1034596"/>
              <a:ext cx="72000" cy="8399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46" name="직사각형 45"/>
          <p:cNvSpPr/>
          <p:nvPr/>
        </p:nvSpPr>
        <p:spPr bwMode="auto">
          <a:xfrm>
            <a:off x="284950" y="2817170"/>
            <a:ext cx="2606542" cy="338400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 sz="1200" dirty="0" smtClean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47" name="Group 100"/>
          <p:cNvGrpSpPr>
            <a:grpSpLocks/>
          </p:cNvGrpSpPr>
          <p:nvPr/>
        </p:nvGrpSpPr>
        <p:grpSpPr bwMode="auto">
          <a:xfrm rot="5400000">
            <a:off x="1139150" y="4075046"/>
            <a:ext cx="3132000" cy="900000"/>
            <a:chOff x="567" y="2139"/>
            <a:chExt cx="2522" cy="196"/>
          </a:xfrm>
        </p:grpSpPr>
        <p:sp>
          <p:nvSpPr>
            <p:cNvPr id="48" name="AutoShape 101"/>
            <p:cNvSpPr>
              <a:spLocks noChangeArrowheads="1"/>
            </p:cNvSpPr>
            <p:nvPr/>
          </p:nvSpPr>
          <p:spPr bwMode="auto">
            <a:xfrm>
              <a:off x="567" y="2139"/>
              <a:ext cx="2522" cy="183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5D92C3">
                    <a:alpha val="57999"/>
                  </a:srgbClr>
                </a:gs>
                <a:gs pos="100000">
                  <a:srgbClr val="2B445A"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2" name="AutoShape 102"/>
            <p:cNvSpPr>
              <a:spLocks noChangeArrowheads="1"/>
            </p:cNvSpPr>
            <p:nvPr/>
          </p:nvSpPr>
          <p:spPr bwMode="auto">
            <a:xfrm>
              <a:off x="976" y="2152"/>
              <a:ext cx="1710" cy="183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chemeClr val="accent2">
                    <a:alpha val="42999"/>
                  </a:schemeClr>
                </a:gs>
                <a:gs pos="100000">
                  <a:schemeClr val="accent2">
                    <a:gamma/>
                    <a:shade val="63529"/>
                    <a:invGamma/>
                    <a:alpha val="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75" name="Billedforklaring med højrepil 73"/>
          <p:cNvSpPr>
            <a:spLocks noChangeArrowheads="1"/>
          </p:cNvSpPr>
          <p:nvPr/>
        </p:nvSpPr>
        <p:spPr bwMode="auto">
          <a:xfrm>
            <a:off x="4681910" y="1902372"/>
            <a:ext cx="4392000" cy="4506698"/>
          </a:xfrm>
          <a:prstGeom prst="rightArrowCallout">
            <a:avLst>
              <a:gd name="adj1" fmla="val 37244"/>
              <a:gd name="adj2" fmla="val 18622"/>
              <a:gd name="adj3" fmla="val 94"/>
              <a:gd name="adj4" fmla="val 99906"/>
            </a:avLst>
          </a:prstGeom>
          <a:solidFill>
            <a:sysClr val="window" lastClr="FFFFFF"/>
          </a:solidFill>
          <a:ln w="9525">
            <a:solidFill>
              <a:srgbClr val="FFFFFF">
                <a:lumMod val="75000"/>
              </a:srgbClr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76" name="그룹 36"/>
          <p:cNvGrpSpPr/>
          <p:nvPr/>
        </p:nvGrpSpPr>
        <p:grpSpPr>
          <a:xfrm>
            <a:off x="5618956" y="1529558"/>
            <a:ext cx="2517909" cy="341094"/>
            <a:chOff x="1060174" y="996074"/>
            <a:chExt cx="3234225" cy="341094"/>
          </a:xfrm>
        </p:grpSpPr>
        <p:sp>
          <p:nvSpPr>
            <p:cNvPr id="77" name="양쪽 모서리가 잘린 사각형 76"/>
            <p:cNvSpPr/>
            <p:nvPr/>
          </p:nvSpPr>
          <p:spPr bwMode="auto">
            <a:xfrm>
              <a:off x="1060174" y="996074"/>
              <a:ext cx="3234225" cy="341094"/>
            </a:xfrm>
            <a:prstGeom prst="snip2SameRect">
              <a:avLst/>
            </a:prstGeom>
            <a:solidFill>
              <a:srgbClr val="336699"/>
            </a:solidFill>
            <a:ln w="25400" cap="flat" cmpd="sng" algn="ctr">
              <a:noFill/>
              <a:prstDash val="solid"/>
            </a:ln>
            <a:effectLst/>
          </p:spPr>
          <p:txBody>
            <a:bodyPr t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rPr>
                <a:t>척도 환산 방법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8" name="타원 77"/>
            <p:cNvSpPr/>
            <p:nvPr/>
          </p:nvSpPr>
          <p:spPr bwMode="auto">
            <a:xfrm>
              <a:off x="1135919" y="1034596"/>
              <a:ext cx="72000" cy="8399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9" name="타원 78"/>
            <p:cNvSpPr/>
            <p:nvPr/>
          </p:nvSpPr>
          <p:spPr bwMode="auto">
            <a:xfrm>
              <a:off x="4130918" y="1034596"/>
              <a:ext cx="72000" cy="8399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aphicFrame>
        <p:nvGraphicFramePr>
          <p:cNvPr id="80" name="표 79"/>
          <p:cNvGraphicFramePr>
            <a:graphicFrameLocks noGrp="1"/>
          </p:cNvGraphicFramePr>
          <p:nvPr/>
        </p:nvGraphicFramePr>
        <p:xfrm>
          <a:off x="4974199" y="3392511"/>
          <a:ext cx="3817817" cy="463826"/>
        </p:xfrm>
        <a:graphic>
          <a:graphicData uri="http://schemas.openxmlformats.org/drawingml/2006/table">
            <a:tbl>
              <a:tblPr/>
              <a:tblGrid>
                <a:gridCol w="3817817"/>
              </a:tblGrid>
              <a:tr h="463826">
                <a:tc>
                  <a:txBody>
                    <a:bodyPr/>
                    <a:lstStyle/>
                    <a:p>
                      <a:pPr marL="19558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400" b="1" dirty="0" smtClean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100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점 만점 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환산식</a:t>
                      </a: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= (</a:t>
                      </a:r>
                      <a:r>
                        <a:rPr lang="ko-KR" altLang="en-US" sz="1400" b="1" dirty="0" err="1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응답값</a:t>
                      </a:r>
                      <a:r>
                        <a:rPr lang="en-US" altLang="ko-KR" sz="1400" b="1" dirty="0">
                          <a:solidFill>
                            <a:srgbClr val="000000"/>
                          </a:solidFill>
                          <a:latin typeface="+mn-ea"/>
                          <a:ea typeface="+mn-ea"/>
                        </a:rPr>
                        <a:t>)÷4×100</a:t>
                      </a:r>
                      <a:endParaRPr lang="ko-KR" altLang="en-US" sz="1400" b="1" dirty="0">
                        <a:solidFill>
                          <a:srgbClr val="000000"/>
                        </a:solidFill>
                        <a:latin typeface="+mn-ea"/>
                        <a:ea typeface="+mn-ea"/>
                      </a:endParaRP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</a:tbl>
          </a:graphicData>
        </a:graphic>
      </p:graphicFrame>
      <p:sp>
        <p:nvSpPr>
          <p:cNvPr id="81" name="직사각형 80"/>
          <p:cNvSpPr/>
          <p:nvPr/>
        </p:nvSpPr>
        <p:spPr>
          <a:xfrm>
            <a:off x="4862050" y="2054366"/>
            <a:ext cx="404597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❏ 모든 문항은 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5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</a:rPr>
              <a:t>점 척도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로 설계되어 있음</a:t>
            </a:r>
            <a:endParaRPr lang="en-US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❏ 평가의 지수화 및 해석 시 이해를 돕기 위해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en-US" altLang="ko-KR" sz="1400" b="1" dirty="0" smtClean="0">
                <a:latin typeface="맑은 고딕" pitchFamily="50" charset="-127"/>
                <a:ea typeface="맑은 고딕" pitchFamily="50" charset="-127"/>
              </a:rPr>
              <a:t>100</a:t>
            </a:r>
            <a:r>
              <a:rPr lang="ko-KR" altLang="en-US" sz="1400" b="1" dirty="0" smtClean="0">
                <a:latin typeface="맑은 고딕" pitchFamily="50" charset="-127"/>
                <a:ea typeface="맑은 고딕" pitchFamily="50" charset="-127"/>
              </a:rPr>
              <a:t>점 만점의 점수로 환산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하여 분석함</a:t>
            </a:r>
          </a:p>
        </p:txBody>
      </p:sp>
      <p:graphicFrame>
        <p:nvGraphicFramePr>
          <p:cNvPr id="82" name="표 81"/>
          <p:cNvGraphicFramePr>
            <a:graphicFrameLocks noGrp="1"/>
          </p:cNvGraphicFramePr>
          <p:nvPr/>
        </p:nvGraphicFramePr>
        <p:xfrm>
          <a:off x="4973307" y="4086164"/>
          <a:ext cx="3819600" cy="1965277"/>
        </p:xfrm>
        <a:graphic>
          <a:graphicData uri="http://schemas.openxmlformats.org/drawingml/2006/table">
            <a:tbl>
              <a:tblPr/>
              <a:tblGrid>
                <a:gridCol w="3819600"/>
              </a:tblGrid>
              <a:tr h="1965277">
                <a:tc>
                  <a:txBody>
                    <a:bodyPr/>
                    <a:lstStyle/>
                    <a:p>
                      <a:pPr marL="19558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○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점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= 20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점 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☞ 전혀 그렇지 않다</a:t>
                      </a:r>
                    </a:p>
                    <a:p>
                      <a:pPr marL="19558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○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점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= 40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점 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 ☞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그렇지 않은 편이다</a:t>
                      </a:r>
                    </a:p>
                    <a:p>
                      <a:pPr marL="19558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○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점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= 60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점 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☞ 반반이다</a:t>
                      </a:r>
                    </a:p>
                    <a:p>
                      <a:pPr marL="19558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○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점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= 80</a:t>
                      </a:r>
                      <a:r>
                        <a:rPr lang="ko-KR" altLang="en-US" sz="14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점  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☞ 그런 편이다</a:t>
                      </a:r>
                    </a:p>
                    <a:p>
                      <a:pPr marL="195580" marR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○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점 </a:t>
                      </a:r>
                      <a:r>
                        <a:rPr lang="en-US" altLang="ko-KR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= 100</a:t>
                      </a: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점 ☞ 매우 그렇다</a:t>
                      </a:r>
                    </a:p>
                  </a:txBody>
                  <a:tcPr marL="17907" marR="17907" marT="17907" marB="17907" anchor="ctr">
                    <a:lnL w="21590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1590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93939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3" name="직사각형 82"/>
          <p:cNvSpPr/>
          <p:nvPr/>
        </p:nvSpPr>
        <p:spPr>
          <a:xfrm>
            <a:off x="284950" y="2054366"/>
            <a:ext cx="4045974" cy="697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❏ </a:t>
            </a:r>
            <a:r>
              <a:rPr lang="ko-KR" altLang="en-US" sz="1400" dirty="0" err="1" smtClean="0">
                <a:latin typeface="맑은 고딕" pitchFamily="50" charset="-127"/>
                <a:ea typeface="맑은 고딕" pitchFamily="50" charset="-127"/>
              </a:rPr>
              <a:t>핵안보문화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 인식도 지수는 </a:t>
            </a:r>
            <a:r>
              <a:rPr lang="en-US" altLang="ko-KR" sz="1400" dirty="0" smtClean="0"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개 차원의 전반적</a:t>
            </a:r>
            <a:endParaRPr lang="en-US" altLang="ko-KR" sz="14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150000"/>
              </a:lnSpc>
            </a:pPr>
            <a:r>
              <a:rPr lang="ko-KR" altLang="en-US" sz="1400" dirty="0" smtClean="0">
                <a:latin typeface="맑은 고딕" pitchFamily="50" charset="-127"/>
                <a:ea typeface="맑은 고딕" pitchFamily="50" charset="-127"/>
              </a:rPr>
              <a:t>    질문 점수의 평균으로 산출함</a:t>
            </a:r>
          </a:p>
        </p:txBody>
      </p:sp>
      <p:sp>
        <p:nvSpPr>
          <p:cNvPr id="84" name="AutoShape 8"/>
          <p:cNvSpPr>
            <a:spLocks noChangeArrowheads="1"/>
          </p:cNvSpPr>
          <p:nvPr/>
        </p:nvSpPr>
        <p:spPr bwMode="auto">
          <a:xfrm>
            <a:off x="369896" y="3065394"/>
            <a:ext cx="1878759" cy="2974852"/>
          </a:xfrm>
          <a:prstGeom prst="roundRect">
            <a:avLst>
              <a:gd name="adj" fmla="val 0"/>
            </a:avLst>
          </a:prstGeom>
          <a:solidFill>
            <a:srgbClr val="FFFFFF">
              <a:alpha val="50196"/>
            </a:srgbClr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lIns="90000" tIns="36000" bIns="36000" anchor="ctr"/>
          <a:lstStyle/>
          <a:p>
            <a:pPr>
              <a:lnSpc>
                <a:spcPct val="200000"/>
              </a:lnSpc>
            </a:pP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전</a:t>
            </a:r>
            <a:endParaRPr lang="en-US" altLang="ko-K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반</a:t>
            </a:r>
            <a:endParaRPr lang="en-US" altLang="ko-K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적</a:t>
            </a:r>
            <a:endParaRPr lang="en-US" altLang="ko-K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질</a:t>
            </a:r>
            <a:endParaRPr lang="en-US" altLang="ko-K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맑은 고딕" pitchFamily="50" charset="-127"/>
                <a:ea typeface="맑은 고딕" pitchFamily="50" charset="-127"/>
              </a:rPr>
              <a:t>문</a:t>
            </a:r>
            <a:endParaRPr lang="en-US" altLang="ko-KR" sz="1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85" name="그룹 84"/>
          <p:cNvGrpSpPr/>
          <p:nvPr/>
        </p:nvGrpSpPr>
        <p:grpSpPr>
          <a:xfrm>
            <a:off x="869150" y="3120735"/>
            <a:ext cx="3408855" cy="2864643"/>
            <a:chOff x="1206500" y="3006071"/>
            <a:chExt cx="3408855" cy="2864643"/>
          </a:xfrm>
        </p:grpSpPr>
        <p:cxnSp>
          <p:nvCxnSpPr>
            <p:cNvPr id="86" name="AutoShape 11"/>
            <p:cNvCxnSpPr>
              <a:cxnSpLocks noChangeShapeType="1"/>
              <a:stCxn id="87" idx="3"/>
              <a:endCxn id="90" idx="3"/>
            </p:cNvCxnSpPr>
            <p:nvPr/>
          </p:nvCxnSpPr>
          <p:spPr bwMode="auto">
            <a:xfrm>
              <a:off x="2586006" y="3240071"/>
              <a:ext cx="1588" cy="2396643"/>
            </a:xfrm>
            <a:prstGeom prst="bentConnector3">
              <a:avLst>
                <a:gd name="adj1" fmla="val 14395466"/>
              </a:avLst>
            </a:prstGeom>
            <a:noFill/>
            <a:ln w="9525">
              <a:solidFill>
                <a:schemeClr val="tx2">
                  <a:lumMod val="50000"/>
                  <a:lumOff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7" name="AutoShape 8"/>
            <p:cNvSpPr>
              <a:spLocks noChangeArrowheads="1"/>
            </p:cNvSpPr>
            <p:nvPr/>
          </p:nvSpPr>
          <p:spPr bwMode="auto">
            <a:xfrm>
              <a:off x="1206500" y="3006071"/>
              <a:ext cx="1379506" cy="468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>
                  <a:lumMod val="50000"/>
                  <a:lumOff val="50000"/>
                </a:schemeClr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90000" tIns="36000" bIns="36000" anchor="ctr"/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b="1" dirty="0" smtClean="0">
                  <a:latin typeface="맑은 고딕" pitchFamily="50" charset="-127"/>
                  <a:ea typeface="맑은 고딕" pitchFamily="50" charset="-127"/>
                </a:rPr>
                <a:t>신념 및 자세</a:t>
              </a:r>
              <a:endParaRPr lang="en-US" altLang="ko-KR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8" name="AutoShape 9"/>
            <p:cNvSpPr>
              <a:spLocks noChangeArrowheads="1"/>
            </p:cNvSpPr>
            <p:nvPr/>
          </p:nvSpPr>
          <p:spPr bwMode="auto">
            <a:xfrm>
              <a:off x="1206500" y="3804952"/>
              <a:ext cx="1379506" cy="468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>
                  <a:lumMod val="50000"/>
                  <a:lumOff val="50000"/>
                </a:schemeClr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90000" tIns="36000" bIns="36000" anchor="ctr"/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b="1" dirty="0" smtClean="0">
                  <a:latin typeface="맑은 고딕" pitchFamily="50" charset="-127"/>
                  <a:ea typeface="맑은 고딕" pitchFamily="50" charset="-127"/>
                </a:rPr>
                <a:t>운영 시스템</a:t>
              </a:r>
              <a:endParaRPr lang="en-US" altLang="ko-KR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9" name="AutoShape 9"/>
            <p:cNvSpPr>
              <a:spLocks noChangeArrowheads="1"/>
            </p:cNvSpPr>
            <p:nvPr/>
          </p:nvSpPr>
          <p:spPr bwMode="auto">
            <a:xfrm>
              <a:off x="1206500" y="4603833"/>
              <a:ext cx="1379506" cy="468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>
                  <a:lumMod val="50000"/>
                  <a:lumOff val="50000"/>
                </a:schemeClr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90000" tIns="36000" bIns="36000" anchor="ctr"/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b="1" dirty="0" smtClean="0">
                  <a:latin typeface="맑은 고딕" pitchFamily="50" charset="-127"/>
                  <a:ea typeface="맑은 고딕" pitchFamily="50" charset="-127"/>
                </a:rPr>
                <a:t>리더십 행동</a:t>
              </a:r>
              <a:endParaRPr lang="en-US" altLang="ko-KR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0" name="AutoShape 9"/>
            <p:cNvSpPr>
              <a:spLocks noChangeArrowheads="1"/>
            </p:cNvSpPr>
            <p:nvPr/>
          </p:nvSpPr>
          <p:spPr bwMode="auto">
            <a:xfrm>
              <a:off x="1206500" y="5402714"/>
              <a:ext cx="1379506" cy="46800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chemeClr val="tx2">
                  <a:lumMod val="50000"/>
                  <a:lumOff val="50000"/>
                </a:schemeClr>
              </a:solidFill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lIns="90000" tIns="36000" bIns="36000" anchor="ctr"/>
            <a:lstStyle/>
            <a:p>
              <a:pPr algn="ctr">
                <a:lnSpc>
                  <a:spcPct val="110000"/>
                </a:lnSpc>
              </a:pPr>
              <a:r>
                <a:rPr lang="ko-KR" altLang="en-US" sz="1400" b="1" dirty="0" smtClean="0">
                  <a:latin typeface="맑은 고딕" pitchFamily="50" charset="-127"/>
                  <a:ea typeface="맑은 고딕" pitchFamily="50" charset="-127"/>
                </a:rPr>
                <a:t>근무자 행동</a:t>
              </a:r>
              <a:endParaRPr lang="en-US" altLang="ko-KR" sz="1400" b="1" dirty="0">
                <a:latin typeface="맑은 고딕" pitchFamily="50" charset="-127"/>
                <a:ea typeface="맑은 고딕" pitchFamily="50" charset="-127"/>
              </a:endParaRPr>
            </a:p>
          </p:txBody>
        </p:sp>
        <p:cxnSp>
          <p:nvCxnSpPr>
            <p:cNvPr id="91" name="AutoShape 11"/>
            <p:cNvCxnSpPr>
              <a:cxnSpLocks noChangeShapeType="1"/>
              <a:stCxn id="88" idx="3"/>
              <a:endCxn id="89" idx="3"/>
            </p:cNvCxnSpPr>
            <p:nvPr/>
          </p:nvCxnSpPr>
          <p:spPr bwMode="auto">
            <a:xfrm>
              <a:off x="2586006" y="4038952"/>
              <a:ext cx="1588" cy="798881"/>
            </a:xfrm>
            <a:prstGeom prst="bentConnector3">
              <a:avLst>
                <a:gd name="adj1" fmla="val 14395466"/>
              </a:avLst>
            </a:prstGeom>
            <a:noFill/>
            <a:ln w="9525">
              <a:solidFill>
                <a:schemeClr val="tx2">
                  <a:lumMod val="50000"/>
                  <a:lumOff val="50000"/>
                </a:schemeClr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직선 연결선 91"/>
            <p:cNvCxnSpPr/>
            <p:nvPr/>
          </p:nvCxnSpPr>
          <p:spPr>
            <a:xfrm>
              <a:off x="2810841" y="4408820"/>
              <a:ext cx="684000" cy="1588"/>
            </a:xfrm>
            <a:prstGeom prst="line">
              <a:avLst/>
            </a:prstGeom>
            <a:ln>
              <a:solidFill>
                <a:schemeClr val="tx2">
                  <a:lumMod val="50000"/>
                  <a:lumOff val="50000"/>
                </a:scheme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AutoShape 7"/>
            <p:cNvSpPr>
              <a:spLocks noChangeArrowheads="1"/>
            </p:cNvSpPr>
            <p:nvPr/>
          </p:nvSpPr>
          <p:spPr bwMode="auto">
            <a:xfrm>
              <a:off x="3538330" y="3967192"/>
              <a:ext cx="1077025" cy="883256"/>
            </a:xfrm>
            <a:prstGeom prst="roundRect">
              <a:avLst>
                <a:gd name="adj" fmla="val 13239"/>
              </a:avLst>
            </a:prstGeom>
            <a:solidFill>
              <a:srgbClr val="336699"/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txBody>
            <a:bodyPr wrap="none" lIns="90000" tIns="36000" bIns="36000" anchor="ctr"/>
            <a:lstStyle/>
            <a:p>
              <a:pPr algn="ctr">
                <a:lnSpc>
                  <a:spcPct val="150000"/>
                </a:lnSpc>
              </a:pPr>
              <a:r>
                <a:rPr lang="ko-KR" altLang="en-US" sz="1400" b="1" dirty="0" err="1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핵안보문화</a:t>
              </a:r>
              <a:endParaRPr lang="en-US" altLang="ko-KR" sz="14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algn="ctr">
                <a:lnSpc>
                  <a:spcPct val="150000"/>
                </a:lnSpc>
              </a:pPr>
              <a:r>
                <a:rPr lang="ko-KR" altLang="en-US" sz="14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인식도</a:t>
              </a:r>
              <a:endParaRPr lang="en-US" altLang="ko-KR" sz="14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/>
        </p:nvSpPr>
        <p:spPr>
          <a:xfrm>
            <a:off x="444030" y="946116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</a:pPr>
            <a:endParaRPr lang="en-US" altLang="ko-K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143508" y="70988"/>
            <a:ext cx="8229600" cy="742094"/>
          </a:xfrm>
        </p:spPr>
        <p:txBody>
          <a:bodyPr/>
          <a:lstStyle/>
          <a:p>
            <a:r>
              <a:rPr lang="ko-KR" altLang="en-US" spc="-150" dirty="0" smtClean="0"/>
              <a:t>원전 종사자에 대한 </a:t>
            </a:r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설문조사 결과</a:t>
            </a:r>
            <a:endParaRPr lang="ko-KR" altLang="en-US" dirty="0"/>
          </a:p>
        </p:txBody>
      </p:sp>
      <p:grpSp>
        <p:nvGrpSpPr>
          <p:cNvPr id="2" name="그룹 11"/>
          <p:cNvGrpSpPr/>
          <p:nvPr/>
        </p:nvGrpSpPr>
        <p:grpSpPr>
          <a:xfrm>
            <a:off x="287524" y="821704"/>
            <a:ext cx="8377313" cy="612146"/>
            <a:chOff x="377057" y="944724"/>
            <a:chExt cx="8377313" cy="612146"/>
          </a:xfrm>
        </p:grpSpPr>
        <p:sp>
          <p:nvSpPr>
            <p:cNvPr id="14" name="직사각형 13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smtClean="0"/>
                <a:t>조사개요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1" name="그룹 92"/>
          <p:cNvGrpSpPr/>
          <p:nvPr/>
        </p:nvGrpSpPr>
        <p:grpSpPr>
          <a:xfrm>
            <a:off x="933925" y="5655607"/>
            <a:ext cx="7205578" cy="897752"/>
            <a:chOff x="407828" y="4009550"/>
            <a:chExt cx="7205578" cy="897752"/>
          </a:xfrm>
        </p:grpSpPr>
        <p:sp>
          <p:nvSpPr>
            <p:cNvPr id="42" name="모서리가 둥근 직사각형 41"/>
            <p:cNvSpPr>
              <a:spLocks noChangeArrowheads="1"/>
            </p:cNvSpPr>
            <p:nvPr/>
          </p:nvSpPr>
          <p:spPr bwMode="auto">
            <a:xfrm>
              <a:off x="413406" y="4295302"/>
              <a:ext cx="7200000" cy="612000"/>
            </a:xfrm>
            <a:prstGeom prst="roundRect">
              <a:avLst>
                <a:gd name="adj" fmla="val 861"/>
              </a:avLst>
            </a:prstGeom>
            <a:solidFill>
              <a:sysClr val="window" lastClr="FFFFFF"/>
            </a:solidFill>
            <a:ln w="12700" algn="ctr">
              <a:solidFill>
                <a:srgbClr val="808080"/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85545" tIns="42773" rIns="85545" bIns="42773" anchor="ctr"/>
            <a:lstStyle>
              <a:defPPr>
                <a:defRPr lang="ko-KR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1pPr>
              <a:lvl2pPr marL="495300" indent="-38100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2pPr>
              <a:lvl3pPr marL="993775" indent="-79375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3pPr>
              <a:lvl4pPr marL="1490663" indent="-119063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4pPr>
              <a:lvl5pPr marL="1989138" indent="-160338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9pPr>
            </a:lstStyle>
            <a:p>
              <a:pPr marL="0" marR="0" lvl="0" indent="0" algn="l" defTabSz="957263" rtl="0" eaLnBrk="1" fontAlgn="base" latinLnBrk="1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0" lang="ko-KR" altLang="en-US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</a:t>
              </a: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2014</a:t>
              </a: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년 </a:t>
              </a: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10</a:t>
              </a: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월 </a:t>
              </a: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7</a:t>
              </a: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일 </a:t>
              </a: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~  2014</a:t>
              </a: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년 </a:t>
              </a: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10</a:t>
              </a: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월 </a:t>
              </a:r>
              <a:r>
                <a:rPr kumimoji="1" lang="en-US" altLang="ko-KR" b="0" dirty="0" smtClean="0">
                  <a:solidFill>
                    <a:sysClr val="windowText" lastClr="000000"/>
                  </a:solidFill>
                </a:rPr>
                <a:t>17</a:t>
              </a: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일</a:t>
              </a: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(</a:t>
              </a:r>
              <a:r>
                <a:rPr kumimoji="0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약 </a:t>
              </a:r>
              <a:r>
                <a:rPr kumimoji="0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10</a:t>
              </a:r>
              <a:r>
                <a:rPr kumimoji="0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일간</a:t>
              </a:r>
              <a:r>
                <a:rPr kumimoji="0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)</a:t>
              </a:r>
              <a:endParaRPr kumimoji="1" lang="en-US" altLang="ko-KR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  <p:sp>
          <p:nvSpPr>
            <p:cNvPr id="47" name="Rectangle 1048"/>
            <p:cNvSpPr>
              <a:spLocks noChangeArrowheads="1"/>
            </p:cNvSpPr>
            <p:nvPr/>
          </p:nvSpPr>
          <p:spPr bwMode="gray">
            <a:xfrm>
              <a:off x="407828" y="4009550"/>
              <a:ext cx="1656000" cy="309562"/>
            </a:xfrm>
            <a:prstGeom prst="rect">
              <a:avLst/>
            </a:prstGeom>
            <a:solidFill>
              <a:srgbClr val="1F497D">
                <a:lumMod val="60000"/>
                <a:lumOff val="40000"/>
              </a:srgbClr>
            </a:solidFill>
            <a:ln w="1905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1059" tIns="45533" rIns="91059" bIns="45533" anchor="ctr"/>
            <a:lstStyle>
              <a:defPPr>
                <a:defRPr lang="ko-KR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1pPr>
              <a:lvl2pPr marL="495300" indent="-38100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2pPr>
              <a:lvl3pPr marL="993775" indent="-79375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3pPr>
              <a:lvl4pPr marL="1490663" indent="-119063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4pPr>
              <a:lvl5pPr marL="1989138" indent="-160338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조사 기간</a:t>
              </a:r>
              <a:endParaRPr kumimoji="1" lang="en-US" altLang="ko-KR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</p:grpSp>
      <p:grpSp>
        <p:nvGrpSpPr>
          <p:cNvPr id="49" name="그룹 131"/>
          <p:cNvGrpSpPr/>
          <p:nvPr/>
        </p:nvGrpSpPr>
        <p:grpSpPr>
          <a:xfrm>
            <a:off x="936714" y="3847809"/>
            <a:ext cx="7200000" cy="1479334"/>
            <a:chOff x="407828" y="2643879"/>
            <a:chExt cx="7200000" cy="1479334"/>
          </a:xfrm>
        </p:grpSpPr>
        <p:sp>
          <p:nvSpPr>
            <p:cNvPr id="50" name="모서리가 둥근 직사각형 49"/>
            <p:cNvSpPr>
              <a:spLocks noChangeArrowheads="1"/>
            </p:cNvSpPr>
            <p:nvPr/>
          </p:nvSpPr>
          <p:spPr bwMode="auto">
            <a:xfrm>
              <a:off x="407828" y="2926452"/>
              <a:ext cx="7200000" cy="1196761"/>
            </a:xfrm>
            <a:prstGeom prst="roundRect">
              <a:avLst>
                <a:gd name="adj" fmla="val 861"/>
              </a:avLst>
            </a:prstGeom>
            <a:solidFill>
              <a:sysClr val="window" lastClr="FFFFFF"/>
            </a:solidFill>
            <a:ln w="12700" algn="ctr">
              <a:solidFill>
                <a:sysClr val="window" lastClr="FFFFFF">
                  <a:lumMod val="65000"/>
                </a:sysClr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85545" tIns="42773" rIns="85545" bIns="42773" anchor="ctr"/>
            <a:lstStyle>
              <a:defPPr>
                <a:defRPr lang="ko-KR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1pPr>
              <a:lvl2pPr marL="495300" indent="-38100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2pPr>
              <a:lvl3pPr marL="993775" indent="-79375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3pPr>
              <a:lvl4pPr marL="1490663" indent="-119063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4pPr>
              <a:lvl5pPr marL="1989138" indent="-160338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9pPr>
            </a:lstStyle>
            <a:p>
              <a:pPr marL="0" marR="0" lvl="0" indent="0" algn="l" defTabSz="957263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</a:t>
              </a:r>
              <a:r>
                <a:rPr kumimoji="1" lang="en-US" altLang="ko-KR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On-line Survey</a:t>
              </a: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/>
              </a:r>
              <a:b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</a:b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  </a:t>
              </a: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→ 자발적인 참여율이 높을 경우 많이 활용하는 방법으로</a:t>
              </a: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/>
              </a:r>
              <a:b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</a:b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      </a:t>
              </a: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내부직원 의견을 수렴할 때</a:t>
              </a: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</a:t>
              </a: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적합한 조사임</a:t>
              </a:r>
            </a:p>
          </p:txBody>
        </p:sp>
        <p:sp>
          <p:nvSpPr>
            <p:cNvPr id="51" name="Rectangle 1048"/>
            <p:cNvSpPr>
              <a:spLocks noChangeArrowheads="1"/>
            </p:cNvSpPr>
            <p:nvPr/>
          </p:nvSpPr>
          <p:spPr bwMode="gray">
            <a:xfrm>
              <a:off x="407828" y="2643879"/>
              <a:ext cx="1656000" cy="309562"/>
            </a:xfrm>
            <a:prstGeom prst="rect">
              <a:avLst/>
            </a:prstGeom>
            <a:solidFill>
              <a:srgbClr val="1F497D">
                <a:lumMod val="60000"/>
                <a:lumOff val="40000"/>
              </a:srgbClr>
            </a:solidFill>
            <a:ln w="1905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1059" tIns="45533" rIns="91059" bIns="45533" anchor="ctr"/>
            <a:lstStyle>
              <a:defPPr>
                <a:defRPr lang="ko-KR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1pPr>
              <a:lvl2pPr marL="495300" indent="-38100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2pPr>
              <a:lvl3pPr marL="993775" indent="-79375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3pPr>
              <a:lvl4pPr marL="1490663" indent="-119063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4pPr>
              <a:lvl5pPr marL="1989138" indent="-160338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조사  방법</a:t>
              </a:r>
              <a:endParaRPr kumimoji="1" lang="en-US" altLang="ko-KR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</p:grpSp>
      <p:grpSp>
        <p:nvGrpSpPr>
          <p:cNvPr id="53" name="그룹 14"/>
          <p:cNvGrpSpPr/>
          <p:nvPr/>
        </p:nvGrpSpPr>
        <p:grpSpPr>
          <a:xfrm>
            <a:off x="936714" y="1653946"/>
            <a:ext cx="7200000" cy="1865400"/>
            <a:chOff x="1326229" y="1195300"/>
            <a:chExt cx="7200000" cy="1865400"/>
          </a:xfrm>
        </p:grpSpPr>
        <p:sp>
          <p:nvSpPr>
            <p:cNvPr id="54" name="모서리가 둥근 직사각형 53"/>
            <p:cNvSpPr>
              <a:spLocks noChangeArrowheads="1"/>
            </p:cNvSpPr>
            <p:nvPr/>
          </p:nvSpPr>
          <p:spPr bwMode="auto">
            <a:xfrm>
              <a:off x="1326229" y="1477873"/>
              <a:ext cx="7200000" cy="1582827"/>
            </a:xfrm>
            <a:prstGeom prst="roundRect">
              <a:avLst>
                <a:gd name="adj" fmla="val 861"/>
              </a:avLst>
            </a:prstGeom>
            <a:solidFill>
              <a:sysClr val="window" lastClr="FFFFFF"/>
            </a:solidFill>
            <a:ln w="12700" algn="ctr">
              <a:solidFill>
                <a:sysClr val="window" lastClr="FFFFFF">
                  <a:lumMod val="65000"/>
                </a:sysClr>
              </a:solidFill>
              <a:round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85545" tIns="42773" rIns="85545" bIns="42773" anchor="ctr"/>
            <a:lstStyle>
              <a:defPPr>
                <a:defRPr lang="ko-KR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1pPr>
              <a:lvl2pPr marL="495300" indent="-38100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2pPr>
              <a:lvl3pPr marL="993775" indent="-79375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3pPr>
              <a:lvl4pPr marL="1490663" indent="-119063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4pPr>
              <a:lvl5pPr marL="1989138" indent="-160338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9pPr>
            </a:lstStyle>
            <a:p>
              <a:pPr marL="0" marR="0" lvl="0" indent="0" algn="l" defTabSz="957263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</a:t>
              </a:r>
              <a:r>
                <a:rPr kumimoji="1" lang="ko-KR" altLang="en-US" b="0" dirty="0" smtClean="0">
                  <a:solidFill>
                    <a:sysClr val="windowText" lastClr="000000"/>
                  </a:solidFill>
                </a:rPr>
                <a:t>한국수력원자력 본사 및 </a:t>
              </a:r>
              <a:r>
                <a:rPr kumimoji="1" lang="en-US" altLang="ko-KR" b="0" dirty="0" smtClean="0">
                  <a:solidFill>
                    <a:sysClr val="windowText" lastClr="000000"/>
                  </a:solidFill>
                </a:rPr>
                <a:t>5</a:t>
              </a:r>
              <a:r>
                <a:rPr kumimoji="1" lang="ko-KR" altLang="en-US" b="0" dirty="0" smtClean="0">
                  <a:solidFill>
                    <a:sysClr val="windowText" lastClr="000000"/>
                  </a:solidFill>
                </a:rPr>
                <a:t>개 사업소</a:t>
              </a:r>
              <a:r>
                <a:rPr kumimoji="1" lang="en-US" altLang="ko-KR" b="0" dirty="0" smtClean="0">
                  <a:solidFill>
                    <a:sysClr val="windowText" lastClr="000000"/>
                  </a:solidFill>
                </a:rPr>
                <a:t/>
              </a:r>
              <a:br>
                <a:rPr kumimoji="1" lang="en-US" altLang="ko-KR" b="0" dirty="0" smtClean="0">
                  <a:solidFill>
                    <a:sysClr val="windowText" lastClr="000000"/>
                  </a:solidFill>
                </a:rPr>
              </a:br>
              <a:r>
                <a:rPr kumimoji="1" lang="en-US" altLang="ko-KR" b="0" dirty="0" smtClean="0">
                  <a:solidFill>
                    <a:sysClr val="windowText" lastClr="000000"/>
                  </a:solidFill>
                </a:rPr>
                <a:t>  (</a:t>
              </a:r>
              <a:r>
                <a:rPr kumimoji="1" lang="ko-KR" altLang="en-US" b="0" dirty="0" smtClean="0">
                  <a:solidFill>
                    <a:sysClr val="windowText" lastClr="000000"/>
                  </a:solidFill>
                </a:rPr>
                <a:t>인재개발원</a:t>
              </a:r>
              <a:r>
                <a:rPr kumimoji="1" lang="en-US" altLang="ko-KR" b="0" dirty="0" smtClean="0">
                  <a:solidFill>
                    <a:sysClr val="windowText" lastClr="000000"/>
                  </a:solidFill>
                </a:rPr>
                <a:t>, </a:t>
              </a:r>
              <a:r>
                <a:rPr kumimoji="1" lang="ko-KR" altLang="en-US" b="0" dirty="0" smtClean="0">
                  <a:solidFill>
                    <a:sysClr val="windowText" lastClr="000000"/>
                  </a:solidFill>
                </a:rPr>
                <a:t>고리원자력본부</a:t>
              </a:r>
              <a:r>
                <a:rPr kumimoji="1" lang="en-US" altLang="ko-KR" b="0" dirty="0" smtClean="0">
                  <a:solidFill>
                    <a:sysClr val="windowText" lastClr="000000"/>
                  </a:solidFill>
                </a:rPr>
                <a:t>, </a:t>
              </a:r>
              <a:r>
                <a:rPr kumimoji="1" lang="ko-KR" altLang="en-US" b="0" dirty="0" err="1" smtClean="0">
                  <a:solidFill>
                    <a:sysClr val="windowText" lastClr="000000"/>
                  </a:solidFill>
                </a:rPr>
                <a:t>한빛원자력본부</a:t>
              </a:r>
              <a:r>
                <a:rPr kumimoji="1" lang="en-US" altLang="ko-KR" b="0" dirty="0" smtClean="0">
                  <a:solidFill>
                    <a:sysClr val="windowText" lastClr="000000"/>
                  </a:solidFill>
                </a:rPr>
                <a:t>, </a:t>
              </a:r>
              <a:r>
                <a:rPr kumimoji="1" lang="ko-KR" altLang="en-US" b="0" dirty="0" smtClean="0">
                  <a:solidFill>
                    <a:sysClr val="windowText" lastClr="000000"/>
                  </a:solidFill>
                </a:rPr>
                <a:t>월성원자력본부</a:t>
              </a:r>
              <a:r>
                <a:rPr kumimoji="1" lang="en-US" altLang="ko-KR" b="0" dirty="0" smtClean="0">
                  <a:solidFill>
                    <a:sysClr val="windowText" lastClr="000000"/>
                  </a:solidFill>
                </a:rPr>
                <a:t>, </a:t>
              </a:r>
              <a:r>
                <a:rPr kumimoji="1" lang="ko-KR" altLang="en-US" b="0" dirty="0" err="1" smtClean="0">
                  <a:solidFill>
                    <a:sysClr val="windowText" lastClr="000000"/>
                  </a:solidFill>
                </a:rPr>
                <a:t>한울원자력본부</a:t>
              </a:r>
              <a:r>
                <a:rPr kumimoji="1" lang="en-US" altLang="ko-KR" b="0" dirty="0" smtClean="0">
                  <a:solidFill>
                    <a:sysClr val="windowText" lastClr="000000"/>
                  </a:solidFill>
                </a:rPr>
                <a:t>)</a:t>
              </a:r>
            </a:p>
            <a:p>
              <a:pPr marL="0" marR="0" lvl="0" indent="0" algn="l" defTabSz="957263" rtl="0" eaLnBrk="1" fontAlgn="base" latinLnBrk="1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  <a:defRPr/>
              </a:pPr>
              <a:r>
                <a:rPr kumimoji="1" lang="en-US" altLang="ko-KR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</a:t>
              </a:r>
              <a:r>
                <a:rPr kumimoji="1" lang="ko-KR" altLang="en-US" b="0" i="0" u="none" strike="noStrike" kern="120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핵안보문화와</a:t>
              </a:r>
              <a:r>
                <a:rPr kumimoji="1" lang="ko-KR" altLang="en-US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관계성이 높은</a:t>
              </a:r>
              <a:r>
                <a:rPr kumimoji="1" lang="ko-KR" altLang="en-US" b="0" i="0" u="none" strike="noStrike" kern="120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부서 직원 대상</a:t>
              </a:r>
              <a:r>
                <a:rPr kumimoji="1" lang="en-US" altLang="ko-KR" b="0" i="0" u="none" strike="noStrike" kern="120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/>
              </a:r>
              <a:br>
                <a:rPr kumimoji="1" lang="en-US" altLang="ko-KR" b="0" i="0" u="none" strike="noStrike" kern="120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</a:br>
              <a:r>
                <a:rPr kumimoji="1" lang="en-US" altLang="ko-KR" i="0" u="none" strike="noStrike" kern="120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 -</a:t>
              </a:r>
              <a:r>
                <a:rPr kumimoji="1" lang="ko-KR" altLang="en-US" i="0" u="none" strike="noStrike" kern="1200" cap="none" spc="0" normalizeH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표본수</a:t>
              </a:r>
              <a:r>
                <a:rPr kumimoji="1" lang="ko-KR" altLang="en-US" i="0" u="none" strike="noStrike" kern="120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 </a:t>
              </a:r>
              <a:r>
                <a:rPr kumimoji="1" lang="en-US" altLang="ko-KR" i="0" u="none" strike="noStrike" kern="120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: </a:t>
              </a:r>
              <a:r>
                <a:rPr kumimoji="1" lang="en-US" altLang="ko-KR" dirty="0" smtClean="0">
                  <a:solidFill>
                    <a:sysClr val="windowText" lastClr="000000"/>
                  </a:solidFill>
                </a:rPr>
                <a:t>858</a:t>
              </a:r>
              <a:r>
                <a:rPr kumimoji="1" lang="ko-KR" altLang="en-US" i="0" u="none" strike="noStrike" kern="1200" cap="none" spc="0" normalizeH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명</a:t>
              </a:r>
              <a:endParaRPr kumimoji="1" lang="ko-KR" altLang="en-US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  <p:sp>
          <p:nvSpPr>
            <p:cNvPr id="55" name="Rectangle 1048"/>
            <p:cNvSpPr>
              <a:spLocks noChangeArrowheads="1"/>
            </p:cNvSpPr>
            <p:nvPr/>
          </p:nvSpPr>
          <p:spPr bwMode="gray">
            <a:xfrm>
              <a:off x="1326229" y="1195300"/>
              <a:ext cx="1656000" cy="309562"/>
            </a:xfrm>
            <a:prstGeom prst="rect">
              <a:avLst/>
            </a:prstGeom>
            <a:solidFill>
              <a:srgbClr val="1F497D">
                <a:lumMod val="60000"/>
                <a:lumOff val="40000"/>
              </a:srgbClr>
            </a:solidFill>
            <a:ln w="19050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91059" tIns="45533" rIns="91059" bIns="45533" anchor="ctr"/>
            <a:lstStyle>
              <a:defPPr>
                <a:defRPr lang="ko-KR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1pPr>
              <a:lvl2pPr marL="495300" indent="-38100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2pPr>
              <a:lvl3pPr marL="993775" indent="-79375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3pPr>
              <a:lvl4pPr marL="1490663" indent="-119063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4pPr>
              <a:lvl5pPr marL="1989138" indent="-160338" algn="ctr" rtl="0" fontAlgn="base">
                <a:spcBef>
                  <a:spcPct val="0"/>
                </a:spcBef>
                <a:spcAft>
                  <a:spcPct val="0"/>
                </a:spcAft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5pPr>
              <a:lvl6pPr marL="22860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6pPr>
              <a:lvl7pPr marL="27432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7pPr>
              <a:lvl8pPr marL="32004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8pPr>
              <a:lvl9pPr marL="3657600" algn="l" defTabSz="914400" rtl="0" eaLnBrk="1" latinLnBrk="1" hangingPunct="1">
                <a:defRPr sz="1400" b="1" kern="1200">
                  <a:solidFill>
                    <a:srgbClr val="FFFFFF"/>
                  </a:solidFill>
                  <a:latin typeface="맑은 고딕" pitchFamily="50" charset="-127"/>
                  <a:ea typeface="맑은 고딕" pitchFamily="50" charset="-127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  <a:cs typeface="+mn-cs"/>
                </a:rPr>
                <a:t>조사  대상</a:t>
              </a:r>
              <a:endParaRPr kumimoji="1" lang="en-US" altLang="ko-KR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/>
        </p:nvSpPr>
        <p:spPr>
          <a:xfrm>
            <a:off x="444030" y="946116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</a:pPr>
            <a:endParaRPr lang="en-US" altLang="ko-K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143508" y="70988"/>
            <a:ext cx="8229600" cy="742094"/>
          </a:xfrm>
        </p:spPr>
        <p:txBody>
          <a:bodyPr/>
          <a:lstStyle/>
          <a:p>
            <a:r>
              <a:rPr lang="ko-KR" altLang="en-US" spc="-150" dirty="0" smtClean="0"/>
              <a:t>원전 종사자에 대한 </a:t>
            </a:r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설문조사 결과</a:t>
            </a:r>
            <a:endParaRPr lang="ko-KR" altLang="en-US" dirty="0"/>
          </a:p>
        </p:txBody>
      </p:sp>
      <p:grpSp>
        <p:nvGrpSpPr>
          <p:cNvPr id="2" name="그룹 11"/>
          <p:cNvGrpSpPr/>
          <p:nvPr/>
        </p:nvGrpSpPr>
        <p:grpSpPr>
          <a:xfrm>
            <a:off x="287524" y="821704"/>
            <a:ext cx="8377313" cy="612146"/>
            <a:chOff x="377057" y="944724"/>
            <a:chExt cx="8377313" cy="612146"/>
          </a:xfrm>
        </p:grpSpPr>
        <p:sp>
          <p:nvSpPr>
            <p:cNvPr id="14" name="직사각형 13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smtClean="0"/>
                <a:t>조사결과</a:t>
              </a:r>
              <a:r>
                <a:rPr lang="en-US" altLang="ko-KR" sz="2400" b="1" dirty="0" smtClean="0"/>
                <a:t>(</a:t>
              </a:r>
              <a:r>
                <a:rPr lang="ko-KR" altLang="en-US" sz="2400" b="1" dirty="0" smtClean="0"/>
                <a:t>전년대비</a:t>
              </a:r>
              <a:r>
                <a:rPr lang="en-US" altLang="ko-KR" sz="2400" b="1" dirty="0" smtClean="0"/>
                <a:t>)</a:t>
              </a:r>
              <a:endParaRPr lang="ko-KR" altLang="en-US" sz="2400" b="1" dirty="0" smtClean="0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그룹 21"/>
          <p:cNvGrpSpPr/>
          <p:nvPr/>
        </p:nvGrpSpPr>
        <p:grpSpPr>
          <a:xfrm>
            <a:off x="1994521" y="3300191"/>
            <a:ext cx="4940524" cy="2765617"/>
            <a:chOff x="2499009" y="2116017"/>
            <a:chExt cx="4940524" cy="2765617"/>
          </a:xfrm>
        </p:grpSpPr>
        <p:graphicFrame>
          <p:nvGraphicFramePr>
            <p:cNvPr id="18" name="차트 17"/>
            <p:cNvGraphicFramePr/>
            <p:nvPr>
              <p:extLst>
                <p:ext uri="{D42A27DB-BD31-4B8C-83A1-F6EECF244321}">
                  <p14:modId xmlns="" xmlns:p14="http://schemas.microsoft.com/office/powerpoint/2010/main" val="24732828"/>
                </p:ext>
              </p:extLst>
            </p:nvPr>
          </p:nvGraphicFramePr>
          <p:xfrm>
            <a:off x="2796666" y="2116017"/>
            <a:ext cx="4312668" cy="259772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9" name="직선 연결선 18"/>
            <p:cNvCxnSpPr/>
            <p:nvPr/>
          </p:nvCxnSpPr>
          <p:spPr>
            <a:xfrm flipV="1">
              <a:off x="3934334" y="3713234"/>
              <a:ext cx="203200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타원 20"/>
            <p:cNvSpPr/>
            <p:nvPr/>
          </p:nvSpPr>
          <p:spPr>
            <a:xfrm>
              <a:off x="4570066" y="3471934"/>
              <a:ext cx="756001" cy="468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b="1" dirty="0" smtClean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GAP</a:t>
              </a:r>
            </a:p>
            <a:p>
              <a:pPr algn="ctr"/>
              <a:r>
                <a:rPr lang="en-US" altLang="ko-KR" sz="1200" b="1" dirty="0" smtClean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+4.8</a:t>
              </a:r>
              <a:endParaRPr lang="ko-KR" altLang="en-US" sz="12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2499009" y="2576200"/>
              <a:ext cx="4940524" cy="230543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3" name="Billedforklaring med højrepil 73"/>
          <p:cNvSpPr>
            <a:spLocks noChangeArrowheads="1"/>
          </p:cNvSpPr>
          <p:nvPr/>
        </p:nvSpPr>
        <p:spPr bwMode="auto">
          <a:xfrm>
            <a:off x="194321" y="1716015"/>
            <a:ext cx="8537224" cy="1236186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FFFFFF">
                <a:lumMod val="75000"/>
              </a:srgbClr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텍스트 개체 틀 2"/>
          <p:cNvSpPr txBox="1">
            <a:spLocks/>
          </p:cNvSpPr>
          <p:nvPr/>
        </p:nvSpPr>
        <p:spPr>
          <a:xfrm>
            <a:off x="266329" y="1788023"/>
            <a:ext cx="9165368" cy="1265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80975" indent="-180975" fontAlgn="base" latinLnBrk="0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Blip>
                <a:blip r:embed="rId4"/>
              </a:buBlip>
            </a:pPr>
            <a:r>
              <a:rPr lang="ko-KR" altLang="en-US" sz="20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20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2014</a:t>
            </a:r>
            <a:r>
              <a:rPr lang="ko-KR" altLang="en-US" sz="20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년 원자력시설 종사자들의 </a:t>
            </a:r>
            <a:r>
              <a:rPr lang="ko-KR" altLang="en-US" sz="2000" b="1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핵안보문화</a:t>
            </a:r>
            <a:r>
              <a:rPr lang="ko-KR" altLang="en-US" sz="20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 인식도 점수는 </a:t>
            </a:r>
            <a:r>
              <a:rPr lang="en-US" altLang="ko-KR" sz="20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84.9</a:t>
            </a:r>
            <a:r>
              <a:rPr lang="ko-KR" altLang="en-US" sz="20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점으로 전년대비 </a:t>
            </a:r>
            <a:r>
              <a:rPr lang="en-US" altLang="ko-KR" sz="20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4.8</a:t>
            </a:r>
            <a:r>
              <a:rPr lang="ko-KR" altLang="en-US" sz="20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점 상승함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/>
        </p:nvSpPr>
        <p:spPr>
          <a:xfrm>
            <a:off x="444030" y="946116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</a:pPr>
            <a:endParaRPr lang="en-US" altLang="ko-K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143508" y="70988"/>
            <a:ext cx="8229600" cy="742094"/>
          </a:xfrm>
        </p:spPr>
        <p:txBody>
          <a:bodyPr/>
          <a:lstStyle/>
          <a:p>
            <a:r>
              <a:rPr lang="ko-KR" altLang="en-US" spc="-150" dirty="0" smtClean="0"/>
              <a:t>원전 종사자에 대한 </a:t>
            </a:r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설문조사 결과</a:t>
            </a:r>
            <a:endParaRPr lang="ko-KR" altLang="en-US" dirty="0"/>
          </a:p>
        </p:txBody>
      </p:sp>
      <p:grpSp>
        <p:nvGrpSpPr>
          <p:cNvPr id="2" name="그룹 11"/>
          <p:cNvGrpSpPr/>
          <p:nvPr/>
        </p:nvGrpSpPr>
        <p:grpSpPr>
          <a:xfrm>
            <a:off x="287524" y="821704"/>
            <a:ext cx="8377313" cy="612146"/>
            <a:chOff x="377057" y="944724"/>
            <a:chExt cx="8377313" cy="612146"/>
          </a:xfrm>
        </p:grpSpPr>
        <p:sp>
          <p:nvSpPr>
            <p:cNvPr id="14" name="직사각형 13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smtClean="0"/>
                <a:t>조사결과</a:t>
              </a:r>
              <a:r>
                <a:rPr lang="en-US" altLang="ko-KR" sz="2400" b="1" dirty="0" smtClean="0"/>
                <a:t>(</a:t>
              </a:r>
              <a:r>
                <a:rPr lang="ko-KR" altLang="en-US" sz="2400" b="1" dirty="0" err="1" smtClean="0"/>
                <a:t>차원별</a:t>
              </a:r>
              <a:r>
                <a:rPr lang="en-US" altLang="ko-KR" sz="2400" b="1" dirty="0" smtClean="0"/>
                <a:t>)</a:t>
              </a:r>
              <a:endParaRPr lang="ko-KR" altLang="en-US" sz="2400" b="1" dirty="0" smtClean="0"/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5" name="그룹 9"/>
          <p:cNvGrpSpPr/>
          <p:nvPr/>
        </p:nvGrpSpPr>
        <p:grpSpPr>
          <a:xfrm>
            <a:off x="358889" y="3185992"/>
            <a:ext cx="8785111" cy="3547872"/>
            <a:chOff x="841248" y="1473708"/>
            <a:chExt cx="8785111" cy="3547872"/>
          </a:xfrm>
        </p:grpSpPr>
        <p:grpSp>
          <p:nvGrpSpPr>
            <p:cNvPr id="17" name="그룹 41"/>
            <p:cNvGrpSpPr/>
            <p:nvPr/>
          </p:nvGrpSpPr>
          <p:grpSpPr>
            <a:xfrm>
              <a:off x="1267969" y="2961888"/>
              <a:ext cx="7668768" cy="313946"/>
              <a:chOff x="267777" y="2711930"/>
              <a:chExt cx="9365743" cy="162916"/>
            </a:xfrm>
          </p:grpSpPr>
          <p:sp>
            <p:nvSpPr>
              <p:cNvPr id="59" name="이등변 삼각형 12"/>
              <p:cNvSpPr/>
              <p:nvPr/>
            </p:nvSpPr>
            <p:spPr>
              <a:xfrm>
                <a:off x="267777" y="2711937"/>
                <a:ext cx="4595395" cy="162909"/>
              </a:xfrm>
              <a:custGeom>
                <a:avLst/>
                <a:gdLst>
                  <a:gd name="connsiteX0" fmla="*/ 0 w 4595394"/>
                  <a:gd name="connsiteY0" fmla="*/ 648000 h 648000"/>
                  <a:gd name="connsiteX1" fmla="*/ 4595394 w 4595394"/>
                  <a:gd name="connsiteY1" fmla="*/ 0 h 648000"/>
                  <a:gd name="connsiteX2" fmla="*/ 4595394 w 4595394"/>
                  <a:gd name="connsiteY2" fmla="*/ 648000 h 648000"/>
                  <a:gd name="connsiteX3" fmla="*/ 0 w 4595394"/>
                  <a:gd name="connsiteY3" fmla="*/ 648000 h 648000"/>
                  <a:gd name="connsiteX0" fmla="*/ 0 w 4595394"/>
                  <a:gd name="connsiteY0" fmla="*/ 648000 h 652763"/>
                  <a:gd name="connsiteX1" fmla="*/ 4595394 w 4595394"/>
                  <a:gd name="connsiteY1" fmla="*/ 0 h 652763"/>
                  <a:gd name="connsiteX2" fmla="*/ 2209381 w 4595394"/>
                  <a:gd name="connsiteY2" fmla="*/ 652763 h 652763"/>
                  <a:gd name="connsiteX3" fmla="*/ 0 w 4595394"/>
                  <a:gd name="connsiteY3" fmla="*/ 648000 h 652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5394" h="652763">
                    <a:moveTo>
                      <a:pt x="0" y="648000"/>
                    </a:moveTo>
                    <a:lnTo>
                      <a:pt x="4595394" y="0"/>
                    </a:lnTo>
                    <a:lnTo>
                      <a:pt x="2209381" y="652763"/>
                    </a:lnTo>
                    <a:lnTo>
                      <a:pt x="0" y="6480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  <a:alpha val="70000"/>
                    </a:schemeClr>
                  </a:gs>
                  <a:gs pos="100000">
                    <a:schemeClr val="bg1">
                      <a:lumMod val="95000"/>
                      <a:alpha val="4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60" name="이등변 삼각형 106"/>
              <p:cNvSpPr/>
              <p:nvPr/>
            </p:nvSpPr>
            <p:spPr>
              <a:xfrm flipH="1">
                <a:off x="4952999" y="2711934"/>
                <a:ext cx="2295526" cy="162909"/>
              </a:xfrm>
              <a:custGeom>
                <a:avLst/>
                <a:gdLst>
                  <a:gd name="connsiteX0" fmla="*/ 0 w 2295526"/>
                  <a:gd name="connsiteY0" fmla="*/ 648000 h 648000"/>
                  <a:gd name="connsiteX1" fmla="*/ 2295526 w 2295526"/>
                  <a:gd name="connsiteY1" fmla="*/ 0 h 648000"/>
                  <a:gd name="connsiteX2" fmla="*/ 2295526 w 2295526"/>
                  <a:gd name="connsiteY2" fmla="*/ 648000 h 648000"/>
                  <a:gd name="connsiteX3" fmla="*/ 0 w 2295526"/>
                  <a:gd name="connsiteY3" fmla="*/ 648000 h 648000"/>
                  <a:gd name="connsiteX0" fmla="*/ 0 w 2295526"/>
                  <a:gd name="connsiteY0" fmla="*/ 648000 h 648000"/>
                  <a:gd name="connsiteX1" fmla="*/ 2295526 w 2295526"/>
                  <a:gd name="connsiteY1" fmla="*/ 0 h 648000"/>
                  <a:gd name="connsiteX2" fmla="*/ 2219326 w 2295526"/>
                  <a:gd name="connsiteY2" fmla="*/ 643238 h 648000"/>
                  <a:gd name="connsiteX3" fmla="*/ 0 w 2295526"/>
                  <a:gd name="connsiteY3" fmla="*/ 648000 h 648000"/>
                  <a:gd name="connsiteX0" fmla="*/ 0 w 2295526"/>
                  <a:gd name="connsiteY0" fmla="*/ 648000 h 648000"/>
                  <a:gd name="connsiteX1" fmla="*/ 2295526 w 2295526"/>
                  <a:gd name="connsiteY1" fmla="*/ 0 h 648000"/>
                  <a:gd name="connsiteX2" fmla="*/ 2205039 w 2295526"/>
                  <a:gd name="connsiteY2" fmla="*/ 643238 h 648000"/>
                  <a:gd name="connsiteX3" fmla="*/ 0 w 2295526"/>
                  <a:gd name="connsiteY3" fmla="*/ 648000 h 6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95526" h="648000">
                    <a:moveTo>
                      <a:pt x="0" y="648000"/>
                    </a:moveTo>
                    <a:lnTo>
                      <a:pt x="2295526" y="0"/>
                    </a:lnTo>
                    <a:lnTo>
                      <a:pt x="2205039" y="643238"/>
                    </a:lnTo>
                    <a:lnTo>
                      <a:pt x="0" y="6480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  <a:alpha val="70000"/>
                    </a:schemeClr>
                  </a:gs>
                  <a:gs pos="100000">
                    <a:schemeClr val="bg1">
                      <a:lumMod val="95000"/>
                      <a:alpha val="4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61" name="이등변 삼각형 12"/>
              <p:cNvSpPr/>
              <p:nvPr/>
            </p:nvSpPr>
            <p:spPr>
              <a:xfrm flipH="1">
                <a:off x="5038125" y="2711932"/>
                <a:ext cx="4595395" cy="162909"/>
              </a:xfrm>
              <a:custGeom>
                <a:avLst/>
                <a:gdLst>
                  <a:gd name="connsiteX0" fmla="*/ 0 w 4595394"/>
                  <a:gd name="connsiteY0" fmla="*/ 648000 h 648000"/>
                  <a:gd name="connsiteX1" fmla="*/ 4595394 w 4595394"/>
                  <a:gd name="connsiteY1" fmla="*/ 0 h 648000"/>
                  <a:gd name="connsiteX2" fmla="*/ 4595394 w 4595394"/>
                  <a:gd name="connsiteY2" fmla="*/ 648000 h 648000"/>
                  <a:gd name="connsiteX3" fmla="*/ 0 w 4595394"/>
                  <a:gd name="connsiteY3" fmla="*/ 648000 h 648000"/>
                  <a:gd name="connsiteX0" fmla="*/ 0 w 4595394"/>
                  <a:gd name="connsiteY0" fmla="*/ 648000 h 652763"/>
                  <a:gd name="connsiteX1" fmla="*/ 4595394 w 4595394"/>
                  <a:gd name="connsiteY1" fmla="*/ 0 h 652763"/>
                  <a:gd name="connsiteX2" fmla="*/ 2209381 w 4595394"/>
                  <a:gd name="connsiteY2" fmla="*/ 652763 h 652763"/>
                  <a:gd name="connsiteX3" fmla="*/ 0 w 4595394"/>
                  <a:gd name="connsiteY3" fmla="*/ 648000 h 6527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595394" h="652763">
                    <a:moveTo>
                      <a:pt x="0" y="648000"/>
                    </a:moveTo>
                    <a:lnTo>
                      <a:pt x="4595394" y="0"/>
                    </a:lnTo>
                    <a:lnTo>
                      <a:pt x="2209381" y="652763"/>
                    </a:lnTo>
                    <a:lnTo>
                      <a:pt x="0" y="6480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  <a:alpha val="70000"/>
                    </a:schemeClr>
                  </a:gs>
                  <a:gs pos="100000">
                    <a:schemeClr val="bg1">
                      <a:lumMod val="95000"/>
                      <a:alpha val="4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62" name="이등변 삼각형 106"/>
              <p:cNvSpPr/>
              <p:nvPr/>
            </p:nvSpPr>
            <p:spPr>
              <a:xfrm>
                <a:off x="2652952" y="2711930"/>
                <a:ext cx="2295526" cy="162909"/>
              </a:xfrm>
              <a:custGeom>
                <a:avLst/>
                <a:gdLst>
                  <a:gd name="connsiteX0" fmla="*/ 0 w 2295526"/>
                  <a:gd name="connsiteY0" fmla="*/ 648000 h 648000"/>
                  <a:gd name="connsiteX1" fmla="*/ 2295526 w 2295526"/>
                  <a:gd name="connsiteY1" fmla="*/ 0 h 648000"/>
                  <a:gd name="connsiteX2" fmla="*/ 2295526 w 2295526"/>
                  <a:gd name="connsiteY2" fmla="*/ 648000 h 648000"/>
                  <a:gd name="connsiteX3" fmla="*/ 0 w 2295526"/>
                  <a:gd name="connsiteY3" fmla="*/ 648000 h 648000"/>
                  <a:gd name="connsiteX0" fmla="*/ 0 w 2295526"/>
                  <a:gd name="connsiteY0" fmla="*/ 648000 h 648000"/>
                  <a:gd name="connsiteX1" fmla="*/ 2295526 w 2295526"/>
                  <a:gd name="connsiteY1" fmla="*/ 0 h 648000"/>
                  <a:gd name="connsiteX2" fmla="*/ 2219326 w 2295526"/>
                  <a:gd name="connsiteY2" fmla="*/ 643238 h 648000"/>
                  <a:gd name="connsiteX3" fmla="*/ 0 w 2295526"/>
                  <a:gd name="connsiteY3" fmla="*/ 648000 h 648000"/>
                  <a:gd name="connsiteX0" fmla="*/ 0 w 2295526"/>
                  <a:gd name="connsiteY0" fmla="*/ 648000 h 648000"/>
                  <a:gd name="connsiteX1" fmla="*/ 2295526 w 2295526"/>
                  <a:gd name="connsiteY1" fmla="*/ 0 h 648000"/>
                  <a:gd name="connsiteX2" fmla="*/ 2205039 w 2295526"/>
                  <a:gd name="connsiteY2" fmla="*/ 643238 h 648000"/>
                  <a:gd name="connsiteX3" fmla="*/ 0 w 2295526"/>
                  <a:gd name="connsiteY3" fmla="*/ 648000 h 6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95526" h="648000">
                    <a:moveTo>
                      <a:pt x="0" y="648000"/>
                    </a:moveTo>
                    <a:lnTo>
                      <a:pt x="2295526" y="0"/>
                    </a:lnTo>
                    <a:lnTo>
                      <a:pt x="2205039" y="643238"/>
                    </a:lnTo>
                    <a:lnTo>
                      <a:pt x="0" y="6480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lumMod val="85000"/>
                    </a:schemeClr>
                  </a:gs>
                  <a:gs pos="50000">
                    <a:schemeClr val="bg1">
                      <a:lumMod val="95000"/>
                      <a:alpha val="70000"/>
                    </a:schemeClr>
                  </a:gs>
                  <a:gs pos="100000">
                    <a:schemeClr val="bg1">
                      <a:lumMod val="95000"/>
                      <a:alpha val="4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1" hangingPunct="1">
                  <a:lnSpc>
                    <a:spcPct val="120000"/>
                  </a:lnSpc>
                  <a:spcBef>
                    <a:spcPct val="5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ko-KR" alt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grpSp>
          <p:nvGrpSpPr>
            <p:cNvPr id="25" name="그룹 48"/>
            <p:cNvGrpSpPr/>
            <p:nvPr/>
          </p:nvGrpSpPr>
          <p:grpSpPr>
            <a:xfrm>
              <a:off x="4019833" y="1560388"/>
              <a:ext cx="2232000" cy="1512000"/>
              <a:chOff x="6758729" y="2771411"/>
              <a:chExt cx="1928826" cy="1324908"/>
            </a:xfrm>
          </p:grpSpPr>
          <p:pic>
            <p:nvPicPr>
              <p:cNvPr id="57" name="Picture 136" descr="21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6000"/>
              </a:blip>
              <a:srcRect/>
              <a:stretch>
                <a:fillRect/>
              </a:stretch>
            </p:blipFill>
            <p:spPr bwMode="auto">
              <a:xfrm>
                <a:off x="7026493" y="2771411"/>
                <a:ext cx="1367822" cy="13249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8" name="TextBox 57"/>
              <p:cNvSpPr txBox="1"/>
              <p:nvPr/>
            </p:nvSpPr>
            <p:spPr>
              <a:xfrm>
                <a:off x="6758729" y="2936030"/>
                <a:ext cx="1928826" cy="1051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6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uLnTx/>
                    <a:uFillTx/>
                    <a:latin typeface="맑은 고딕" pitchFamily="50" charset="-127"/>
                    <a:ea typeface="맑은 고딕" pitchFamily="50" charset="-127"/>
                  </a:rPr>
                  <a:t>핵안보문화</a:t>
                </a:r>
                <a:endPara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ko-KR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uLnTx/>
                    <a:uFillTx/>
                    <a:latin typeface="맑은 고딕" pitchFamily="50" charset="-127"/>
                    <a:ea typeface="맑은 고딕" pitchFamily="50" charset="-127"/>
                  </a:rPr>
                  <a:t>인식도</a:t>
                </a:r>
                <a:endParaRPr kumimoji="0" lang="en-US" altLang="ko-KR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1600" b="1" kern="0" dirty="0" smtClean="0">
                    <a:solidFill>
                      <a:srgbClr val="0000FF"/>
                    </a:solidFill>
                    <a:latin typeface="맑은 고딕" pitchFamily="50" charset="-127"/>
                    <a:ea typeface="맑은 고딕" pitchFamily="50" charset="-127"/>
                  </a:rPr>
                  <a:t>84.9</a:t>
                </a:r>
                <a:endParaRPr kumimoji="0" lang="ko-KR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  <p:sp>
          <p:nvSpPr>
            <p:cNvPr id="26" name="직사각형 25"/>
            <p:cNvSpPr/>
            <p:nvPr/>
          </p:nvSpPr>
          <p:spPr>
            <a:xfrm>
              <a:off x="1182625" y="3775838"/>
              <a:ext cx="1800000" cy="451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3214624" y="3775838"/>
              <a:ext cx="1800000" cy="451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5240274" y="3775838"/>
              <a:ext cx="1800000" cy="451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7291325" y="3775838"/>
              <a:ext cx="1800000" cy="45110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grpSp>
          <p:nvGrpSpPr>
            <p:cNvPr id="30" name="그룹 57"/>
            <p:cNvGrpSpPr/>
            <p:nvPr/>
          </p:nvGrpSpPr>
          <p:grpSpPr>
            <a:xfrm>
              <a:off x="1182327" y="3422908"/>
              <a:ext cx="7907012" cy="360000"/>
              <a:chOff x="1182327" y="2948944"/>
              <a:chExt cx="7907011" cy="360000"/>
            </a:xfrm>
          </p:grpSpPr>
          <p:grpSp>
            <p:nvGrpSpPr>
              <p:cNvPr id="45" name="그룹 31"/>
              <p:cNvGrpSpPr/>
              <p:nvPr/>
            </p:nvGrpSpPr>
            <p:grpSpPr>
              <a:xfrm>
                <a:off x="1182327" y="2948944"/>
                <a:ext cx="1800000" cy="360000"/>
                <a:chOff x="328887" y="2948944"/>
                <a:chExt cx="1800000" cy="360000"/>
              </a:xfrm>
            </p:grpSpPr>
            <p:sp>
              <p:nvSpPr>
                <p:cNvPr id="55" name="양쪽 모서리가 둥근 사각형 23"/>
                <p:cNvSpPr/>
                <p:nvPr/>
              </p:nvSpPr>
              <p:spPr>
                <a:xfrm>
                  <a:off x="328887" y="2948944"/>
                  <a:ext cx="1800000" cy="360000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50000"/>
                    </a:lnSpc>
                  </a:pPr>
                  <a:endParaRPr lang="ko-KR" altLang="en-US" sz="1200" b="1" dirty="0" smtClean="0">
                    <a:solidFill>
                      <a:schemeClr val="tx1"/>
                    </a:solidFill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  <p:sp>
              <p:nvSpPr>
                <p:cNvPr id="56" name="직사각형 24"/>
                <p:cNvSpPr/>
                <p:nvPr/>
              </p:nvSpPr>
              <p:spPr>
                <a:xfrm>
                  <a:off x="646532" y="2995667"/>
                  <a:ext cx="1207383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>
                    <a:defRPr/>
                  </a:pPr>
                  <a:r>
                    <a:rPr lang="ko-KR" altLang="en-US" sz="1400" b="1" kern="0" dirty="0">
                      <a:solidFill>
                        <a:schemeClr val="bg1"/>
                      </a:solidFill>
                      <a:latin typeface="맑은 고딕" pitchFamily="50" charset="-127"/>
                      <a:ea typeface="맑은 고딕" pitchFamily="50" charset="-127"/>
                    </a:rPr>
                    <a:t>신념 및 자세</a:t>
                  </a:r>
                  <a:endParaRPr lang="en-US" altLang="ko-KR" sz="1400" b="1" kern="0" dirty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  <p:grpSp>
            <p:nvGrpSpPr>
              <p:cNvPr id="46" name="그룹 32"/>
              <p:cNvGrpSpPr/>
              <p:nvPr/>
            </p:nvGrpSpPr>
            <p:grpSpPr>
              <a:xfrm>
                <a:off x="3217997" y="2948944"/>
                <a:ext cx="1800000" cy="360000"/>
                <a:chOff x="2714061" y="2948944"/>
                <a:chExt cx="1800000" cy="360000"/>
              </a:xfrm>
            </p:grpSpPr>
            <p:sp>
              <p:nvSpPr>
                <p:cNvPr id="53" name="양쪽 모서리가 둥근 사각형 25"/>
                <p:cNvSpPr/>
                <p:nvPr/>
              </p:nvSpPr>
              <p:spPr>
                <a:xfrm>
                  <a:off x="2714061" y="2948944"/>
                  <a:ext cx="1800000" cy="360000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50000"/>
                    </a:lnSpc>
                  </a:pPr>
                  <a:endParaRPr lang="ko-KR" altLang="en-US" sz="1200" b="1" dirty="0" smtClean="0">
                    <a:solidFill>
                      <a:schemeClr val="tx1"/>
                    </a:solidFill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  <p:sp>
              <p:nvSpPr>
                <p:cNvPr id="54" name="직사각형 53"/>
                <p:cNvSpPr/>
                <p:nvPr/>
              </p:nvSpPr>
              <p:spPr>
                <a:xfrm>
                  <a:off x="3033556" y="2995667"/>
                  <a:ext cx="1144865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>
                    <a:defRPr/>
                  </a:pPr>
                  <a:r>
                    <a:rPr lang="ko-KR" altLang="en-US" sz="1400" b="1" kern="0" dirty="0" smtClean="0">
                      <a:solidFill>
                        <a:schemeClr val="bg1"/>
                      </a:solidFill>
                      <a:latin typeface="맑은 고딕" pitchFamily="50" charset="-127"/>
                      <a:ea typeface="맑은 고딕" pitchFamily="50" charset="-127"/>
                    </a:rPr>
                    <a:t>운영 시스템</a:t>
                  </a:r>
                  <a:endParaRPr lang="en-US" altLang="ko-KR" sz="1400" b="1" kern="0" dirty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  <p:grpSp>
            <p:nvGrpSpPr>
              <p:cNvPr id="47" name="그룹 33"/>
              <p:cNvGrpSpPr/>
              <p:nvPr/>
            </p:nvGrpSpPr>
            <p:grpSpPr>
              <a:xfrm>
                <a:off x="5253667" y="2948944"/>
                <a:ext cx="1800000" cy="360000"/>
                <a:chOff x="5099235" y="2948944"/>
                <a:chExt cx="1800000" cy="360000"/>
              </a:xfrm>
            </p:grpSpPr>
            <p:sp>
              <p:nvSpPr>
                <p:cNvPr id="51" name="양쪽 모서리가 둥근 사각형 50"/>
                <p:cNvSpPr/>
                <p:nvPr/>
              </p:nvSpPr>
              <p:spPr>
                <a:xfrm>
                  <a:off x="5099235" y="2948944"/>
                  <a:ext cx="1800000" cy="360000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50000"/>
                    </a:lnSpc>
                  </a:pPr>
                  <a:endParaRPr lang="ko-KR" altLang="en-US" sz="1200" b="1" dirty="0" smtClean="0">
                    <a:solidFill>
                      <a:schemeClr val="tx1"/>
                    </a:solidFill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  <p:sp>
              <p:nvSpPr>
                <p:cNvPr id="52" name="직사각형 51"/>
                <p:cNvSpPr/>
                <p:nvPr/>
              </p:nvSpPr>
              <p:spPr>
                <a:xfrm>
                  <a:off x="5431430" y="2995667"/>
                  <a:ext cx="1144865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>
                    <a:defRPr/>
                  </a:pPr>
                  <a:r>
                    <a:rPr lang="ko-KR" altLang="en-US" sz="1400" b="1" kern="0" dirty="0" smtClean="0">
                      <a:solidFill>
                        <a:schemeClr val="bg1"/>
                      </a:solidFill>
                      <a:latin typeface="맑은 고딕" pitchFamily="50" charset="-127"/>
                      <a:ea typeface="맑은 고딕" pitchFamily="50" charset="-127"/>
                    </a:rPr>
                    <a:t>리더십 행동</a:t>
                  </a:r>
                  <a:endParaRPr lang="en-US" altLang="ko-KR" sz="1400" b="1" kern="0" dirty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  <p:grpSp>
            <p:nvGrpSpPr>
              <p:cNvPr id="48" name="그룹 34"/>
              <p:cNvGrpSpPr/>
              <p:nvPr/>
            </p:nvGrpSpPr>
            <p:grpSpPr>
              <a:xfrm>
                <a:off x="7289338" y="2948944"/>
                <a:ext cx="1800000" cy="360000"/>
                <a:chOff x="7484410" y="2948944"/>
                <a:chExt cx="1800000" cy="360000"/>
              </a:xfrm>
            </p:grpSpPr>
            <p:sp>
              <p:nvSpPr>
                <p:cNvPr id="49" name="양쪽 모서리가 둥근 사각형 48"/>
                <p:cNvSpPr/>
                <p:nvPr/>
              </p:nvSpPr>
              <p:spPr>
                <a:xfrm>
                  <a:off x="7484410" y="2948944"/>
                  <a:ext cx="1800000" cy="360000"/>
                </a:xfrm>
                <a:prstGeom prst="round2SameRect">
                  <a:avLst/>
                </a:prstGeom>
                <a:solidFill>
                  <a:schemeClr val="accent1">
                    <a:lumMod val="75000"/>
                  </a:schemeClr>
                </a:solidFill>
                <a:ln w="12700">
                  <a:noFill/>
                </a:ln>
                <a:effectLst/>
                <a:scene3d>
                  <a:camera prst="orthographicFront">
                    <a:rot lat="0" lon="0" rev="0"/>
                  </a:camera>
                  <a:lightRig rig="contrasting" dir="t">
                    <a:rot lat="0" lon="0" rev="7800000"/>
                  </a:lightRig>
                </a:scene3d>
                <a:sp3d>
                  <a:bevelT w="139700" h="139700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50000"/>
                    </a:lnSpc>
                  </a:pPr>
                  <a:endParaRPr lang="ko-KR" altLang="en-US" sz="1200" b="1" dirty="0" smtClean="0">
                    <a:solidFill>
                      <a:schemeClr val="tx1"/>
                    </a:solidFill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  <p:sp>
              <p:nvSpPr>
                <p:cNvPr id="50" name="직사각형 49"/>
                <p:cNvSpPr/>
                <p:nvPr/>
              </p:nvSpPr>
              <p:spPr>
                <a:xfrm>
                  <a:off x="7816605" y="2995667"/>
                  <a:ext cx="1144865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 latinLnBrk="0">
                    <a:defRPr/>
                  </a:pPr>
                  <a:r>
                    <a:rPr lang="ko-KR" altLang="en-US" sz="1400" b="1" kern="0" dirty="0" smtClean="0">
                      <a:solidFill>
                        <a:schemeClr val="bg1"/>
                      </a:solidFill>
                      <a:latin typeface="맑은 고딕" pitchFamily="50" charset="-127"/>
                      <a:ea typeface="맑은 고딕" pitchFamily="50" charset="-127"/>
                    </a:rPr>
                    <a:t>근무자 행동</a:t>
                  </a:r>
                  <a:endParaRPr lang="en-US" altLang="ko-KR" sz="1400" b="1" kern="0" dirty="0">
                    <a:solidFill>
                      <a:schemeClr val="bg1"/>
                    </a:solidFill>
                    <a:latin typeface="맑은 고딕" pitchFamily="50" charset="-127"/>
                    <a:ea typeface="맑은 고딕" pitchFamily="50" charset="-127"/>
                  </a:endParaRPr>
                </a:p>
              </p:txBody>
            </p:sp>
          </p:grpSp>
        </p:grpSp>
        <p:sp>
          <p:nvSpPr>
            <p:cNvPr id="31" name="직사각형 30"/>
            <p:cNvSpPr/>
            <p:nvPr/>
          </p:nvSpPr>
          <p:spPr>
            <a:xfrm>
              <a:off x="1753325" y="3783162"/>
              <a:ext cx="59503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latinLnBrk="0">
                <a:lnSpc>
                  <a:spcPct val="150000"/>
                </a:lnSpc>
                <a:defRPr/>
              </a:pPr>
              <a:r>
                <a:rPr lang="en-US" altLang="ko-KR" sz="1600" b="1" kern="0" dirty="0" smtClean="0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83.9</a:t>
              </a:r>
              <a:endParaRPr lang="ko-KR" altLang="en-US" sz="1600" b="1" kern="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3795485" y="3789258"/>
              <a:ext cx="59503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latinLnBrk="0">
                <a:lnSpc>
                  <a:spcPct val="150000"/>
                </a:lnSpc>
                <a:defRPr/>
              </a:pPr>
              <a:r>
                <a:rPr lang="en-US" altLang="ko-KR" sz="1600" b="1" kern="0" dirty="0" smtClean="0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84.0</a:t>
              </a:r>
              <a:endParaRPr lang="ko-KR" altLang="en-US" sz="1600" b="1" kern="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5825452" y="3795354"/>
              <a:ext cx="59503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latinLnBrk="0">
                <a:lnSpc>
                  <a:spcPct val="150000"/>
                </a:lnSpc>
                <a:defRPr/>
              </a:pPr>
              <a:r>
                <a:rPr lang="en-US" altLang="ko-KR" sz="1600" b="1" kern="0" dirty="0" smtClean="0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84.1</a:t>
              </a:r>
              <a:endParaRPr lang="ko-KR" altLang="en-US" sz="1600" b="1" kern="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7867612" y="3801450"/>
              <a:ext cx="59503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 latinLnBrk="0">
                <a:lnSpc>
                  <a:spcPct val="150000"/>
                </a:lnSpc>
                <a:defRPr/>
              </a:pPr>
              <a:r>
                <a:rPr lang="en-US" altLang="ko-KR" sz="1600" b="1" kern="0" dirty="0" smtClean="0">
                  <a:solidFill>
                    <a:srgbClr val="0000FF"/>
                  </a:solidFill>
                  <a:latin typeface="맑은 고딕" pitchFamily="50" charset="-127"/>
                  <a:ea typeface="맑은 고딕" pitchFamily="50" charset="-127"/>
                </a:rPr>
                <a:t>87.6</a:t>
              </a:r>
              <a:endParaRPr lang="ko-KR" altLang="en-US" sz="1600" b="1" kern="0" dirty="0">
                <a:solidFill>
                  <a:srgbClr val="0000FF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5" name="AutoShape 49"/>
            <p:cNvSpPr>
              <a:spLocks noChangeArrowheads="1"/>
            </p:cNvSpPr>
            <p:nvPr/>
          </p:nvSpPr>
          <p:spPr bwMode="auto">
            <a:xfrm rot="10800000" flipV="1">
              <a:off x="5307362" y="2411382"/>
              <a:ext cx="612000" cy="360000"/>
            </a:xfrm>
            <a:prstGeom prst="upArrow">
              <a:avLst>
                <a:gd name="adj1" fmla="val 61265"/>
                <a:gd name="adj2" fmla="val 56852"/>
              </a:avLst>
            </a:prstGeom>
            <a:solidFill>
              <a:srgbClr val="3C6EC8"/>
            </a:solidFill>
            <a:ln w="127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/>
            <a:lstStyle/>
            <a:p>
              <a:pPr algn="ctr" latinLnBrk="1"/>
              <a:r>
                <a:rPr kumimoji="1" lang="en-US" altLang="ko-KR" sz="12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rPr>
                <a:t>+4.8</a:t>
              </a:r>
              <a:endParaRPr kumimoji="1" lang="en-US" altLang="ko-KR" sz="1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36" name="AutoShape 49"/>
            <p:cNvSpPr>
              <a:spLocks noChangeArrowheads="1"/>
            </p:cNvSpPr>
            <p:nvPr/>
          </p:nvSpPr>
          <p:spPr bwMode="auto">
            <a:xfrm rot="10800000" flipV="1">
              <a:off x="4488575" y="3852426"/>
              <a:ext cx="612000" cy="360000"/>
            </a:xfrm>
            <a:prstGeom prst="upArrow">
              <a:avLst>
                <a:gd name="adj1" fmla="val 61265"/>
                <a:gd name="adj2" fmla="val 56852"/>
              </a:avLst>
            </a:prstGeom>
            <a:solidFill>
              <a:srgbClr val="3C6EC8"/>
            </a:solidFill>
            <a:ln w="127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/>
            <a:lstStyle/>
            <a:p>
              <a:pPr algn="ctr" latinLnBrk="1"/>
              <a:r>
                <a:rPr kumimoji="1" lang="en-US" altLang="ko-KR" sz="12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rPr>
                <a:t>+4.5</a:t>
              </a:r>
              <a:endParaRPr kumimoji="1" lang="en-US" altLang="ko-KR" sz="1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37" name="AutoShape 49"/>
            <p:cNvSpPr>
              <a:spLocks noChangeArrowheads="1"/>
            </p:cNvSpPr>
            <p:nvPr/>
          </p:nvSpPr>
          <p:spPr bwMode="auto">
            <a:xfrm rot="10800000" flipV="1">
              <a:off x="6441667" y="3852426"/>
              <a:ext cx="612000" cy="360000"/>
            </a:xfrm>
            <a:prstGeom prst="upArrow">
              <a:avLst>
                <a:gd name="adj1" fmla="val 61265"/>
                <a:gd name="adj2" fmla="val 56852"/>
              </a:avLst>
            </a:prstGeom>
            <a:solidFill>
              <a:srgbClr val="3C6EC8"/>
            </a:solidFill>
            <a:ln w="127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/>
            <a:lstStyle/>
            <a:p>
              <a:pPr algn="ctr" latinLnBrk="1"/>
              <a:r>
                <a:rPr kumimoji="1" lang="en-US" altLang="ko-KR" sz="12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rPr>
                <a:t>+6.7</a:t>
              </a:r>
              <a:endParaRPr kumimoji="1" lang="en-US" altLang="ko-KR" sz="1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38" name="AutoShape 49"/>
            <p:cNvSpPr>
              <a:spLocks noChangeArrowheads="1"/>
            </p:cNvSpPr>
            <p:nvPr/>
          </p:nvSpPr>
          <p:spPr bwMode="auto">
            <a:xfrm rot="10800000" flipV="1">
              <a:off x="8560222" y="3852426"/>
              <a:ext cx="612000" cy="360000"/>
            </a:xfrm>
            <a:prstGeom prst="upArrow">
              <a:avLst>
                <a:gd name="adj1" fmla="val 61265"/>
                <a:gd name="adj2" fmla="val 56852"/>
              </a:avLst>
            </a:prstGeom>
            <a:solidFill>
              <a:srgbClr val="3C6EC8"/>
            </a:solidFill>
            <a:ln w="127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/>
            <a:lstStyle/>
            <a:p>
              <a:pPr algn="ctr" latinLnBrk="1"/>
              <a:r>
                <a:rPr kumimoji="1" lang="en-US" altLang="ko-KR" sz="12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rPr>
                <a:t>+5.4</a:t>
              </a:r>
              <a:endParaRPr kumimoji="1" lang="en-US" altLang="ko-KR" sz="1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  <p:sp>
          <p:nvSpPr>
            <p:cNvPr id="39" name="AutoShape 227"/>
            <p:cNvSpPr>
              <a:spLocks noChangeArrowheads="1"/>
            </p:cNvSpPr>
            <p:nvPr/>
          </p:nvSpPr>
          <p:spPr bwMode="auto">
            <a:xfrm>
              <a:off x="6162330" y="4475482"/>
              <a:ext cx="315913" cy="142875"/>
            </a:xfrm>
            <a:prstGeom prst="upArrow">
              <a:avLst>
                <a:gd name="adj1" fmla="val 61435"/>
                <a:gd name="adj2" fmla="val 48898"/>
              </a:avLst>
            </a:prstGeom>
            <a:solidFill>
              <a:srgbClr val="6699FF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sz="900" kern="0" dirty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noFill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" name="Text Box 228"/>
            <p:cNvSpPr txBox="1">
              <a:spLocks noChangeArrowheads="1"/>
            </p:cNvSpPr>
            <p:nvPr/>
          </p:nvSpPr>
          <p:spPr bwMode="auto">
            <a:xfrm>
              <a:off x="6407250" y="4420713"/>
              <a:ext cx="1404937" cy="2524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anchor="ctr"/>
            <a:lstStyle/>
            <a:p>
              <a:pPr algn="l">
                <a:defRPr/>
              </a:pPr>
              <a:r>
                <a:rPr lang="en-US" altLang="ko-KR" sz="1200" dirty="0">
                  <a:solidFill>
                    <a:schemeClr val="tx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: </a:t>
              </a:r>
              <a:r>
                <a:rPr lang="ko-KR" altLang="en-US" sz="1200" dirty="0" smtClean="0">
                  <a:solidFill>
                    <a:schemeClr val="tx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전년대비 </a:t>
              </a:r>
              <a:r>
                <a:rPr lang="ko-KR" altLang="en-US" sz="1200" dirty="0">
                  <a:solidFill>
                    <a:schemeClr val="tx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상승폭</a:t>
              </a:r>
            </a:p>
          </p:txBody>
        </p:sp>
        <p:sp>
          <p:nvSpPr>
            <p:cNvPr id="41" name="AutoShape 229"/>
            <p:cNvSpPr>
              <a:spLocks noChangeArrowheads="1"/>
            </p:cNvSpPr>
            <p:nvPr/>
          </p:nvSpPr>
          <p:spPr bwMode="auto">
            <a:xfrm flipV="1">
              <a:off x="7824698" y="4475482"/>
              <a:ext cx="315913" cy="142875"/>
            </a:xfrm>
            <a:prstGeom prst="upArrow">
              <a:avLst>
                <a:gd name="adj1" fmla="val 61435"/>
                <a:gd name="adj2" fmla="val 48898"/>
              </a:avLst>
            </a:prstGeom>
            <a:solidFill>
              <a:srgbClr val="FF0000"/>
            </a:solidFill>
            <a:ln w="635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ko-KR" altLang="ko-KR" sz="900" kern="0">
                <a:ln w="18000">
                  <a:solidFill>
                    <a:srgbClr val="333399">
                      <a:satMod val="140000"/>
                    </a:srgb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2" name="Text Box 230"/>
            <p:cNvSpPr txBox="1">
              <a:spLocks noChangeArrowheads="1"/>
            </p:cNvSpPr>
            <p:nvPr/>
          </p:nvSpPr>
          <p:spPr bwMode="auto">
            <a:xfrm>
              <a:off x="8062684" y="4420712"/>
              <a:ext cx="1563675" cy="25241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17961" dir="2700000" algn="ctr" rotWithShape="0">
                <a:schemeClr val="bg1"/>
              </a:outerShdw>
            </a:effectLst>
          </p:spPr>
          <p:txBody>
            <a:bodyPr anchor="ctr"/>
            <a:lstStyle/>
            <a:p>
              <a:pPr algn="l">
                <a:defRPr/>
              </a:pPr>
              <a:r>
                <a:rPr lang="en-US" altLang="ko-KR" sz="1200" dirty="0">
                  <a:solidFill>
                    <a:schemeClr val="tx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: </a:t>
              </a:r>
              <a:r>
                <a:rPr lang="ko-KR" altLang="en-US" sz="1200" dirty="0" smtClean="0">
                  <a:solidFill>
                    <a:schemeClr val="tx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전년대비 </a:t>
              </a:r>
              <a:r>
                <a:rPr lang="ko-KR" altLang="en-US" sz="1200" dirty="0">
                  <a:solidFill>
                    <a:schemeClr val="tx2">
                      <a:lumMod val="50000"/>
                    </a:schemeClr>
                  </a:solidFill>
                  <a:latin typeface="맑은 고딕" pitchFamily="50" charset="-127"/>
                  <a:ea typeface="맑은 고딕" pitchFamily="50" charset="-127"/>
                </a:rPr>
                <a:t>하락폭</a:t>
              </a: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841248" y="1473708"/>
              <a:ext cx="8553221" cy="354787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4" name="AutoShape 49"/>
            <p:cNvSpPr>
              <a:spLocks noChangeArrowheads="1"/>
            </p:cNvSpPr>
            <p:nvPr/>
          </p:nvSpPr>
          <p:spPr bwMode="auto">
            <a:xfrm rot="10800000" flipV="1">
              <a:off x="2455671" y="3852426"/>
              <a:ext cx="612000" cy="360000"/>
            </a:xfrm>
            <a:prstGeom prst="upArrow">
              <a:avLst>
                <a:gd name="adj1" fmla="val 61265"/>
                <a:gd name="adj2" fmla="val 56852"/>
              </a:avLst>
            </a:prstGeom>
            <a:solidFill>
              <a:srgbClr val="3C6EC8"/>
            </a:solidFill>
            <a:ln w="12700" algn="ctr">
              <a:solidFill>
                <a:srgbClr val="FFFFFF"/>
              </a:solidFill>
              <a:miter lim="800000"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anchor="ctr"/>
            <a:lstStyle/>
            <a:p>
              <a:pPr algn="ctr" latinLnBrk="1"/>
              <a:r>
                <a:rPr kumimoji="1" lang="en-US" altLang="ko-KR" sz="1200" b="1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  <a:cs typeface="Arial" charset="0"/>
                </a:rPr>
                <a:t>+2.4</a:t>
              </a:r>
              <a:endParaRPr kumimoji="1" lang="en-US" altLang="ko-KR" sz="1200" b="1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endParaRPr>
            </a:p>
          </p:txBody>
        </p:sp>
      </p:grpSp>
      <p:sp>
        <p:nvSpPr>
          <p:cNvPr id="63" name="Billedforklaring med højrepil 73"/>
          <p:cNvSpPr>
            <a:spLocks noChangeArrowheads="1"/>
          </p:cNvSpPr>
          <p:nvPr/>
        </p:nvSpPr>
        <p:spPr bwMode="auto">
          <a:xfrm>
            <a:off x="75856" y="1555738"/>
            <a:ext cx="8816624" cy="1342474"/>
          </a:xfrm>
          <a:prstGeom prst="rect">
            <a:avLst/>
          </a:prstGeom>
          <a:solidFill>
            <a:sysClr val="window" lastClr="FFFFFF"/>
          </a:solidFill>
          <a:ln w="9525">
            <a:solidFill>
              <a:srgbClr val="FFFFFF">
                <a:lumMod val="75000"/>
              </a:srgbClr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64" name="텍스트 개체 틀 2"/>
          <p:cNvSpPr txBox="1">
            <a:spLocks/>
          </p:cNvSpPr>
          <p:nvPr/>
        </p:nvSpPr>
        <p:spPr>
          <a:xfrm>
            <a:off x="123300" y="1633144"/>
            <a:ext cx="9165368" cy="12650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180975" indent="-180975" fontAlgn="base" latinLnBrk="0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Blip>
                <a:blip r:embed="rId4"/>
              </a:buBlip>
            </a:pP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 ‘근무자 행동’이 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87.6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점으로 가장 높고 나머지 차원들은 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84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점 내외로 비슷한 수준인 것으로 나타남</a:t>
            </a:r>
            <a:endParaRPr lang="en-US" altLang="ko-KR" sz="1400" b="1" dirty="0" smtClean="0">
              <a:solidFill>
                <a:srgbClr val="000000">
                  <a:lumMod val="65000"/>
                  <a:lumOff val="35000"/>
                </a:srgbClr>
              </a:solidFill>
              <a:latin typeface="맑은 고딕" pitchFamily="50" charset="-127"/>
              <a:ea typeface="맑은 고딕" pitchFamily="50" charset="-127"/>
            </a:endParaRPr>
          </a:p>
          <a:p>
            <a:pPr marL="180975" indent="-180975" fontAlgn="base" latinLnBrk="0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Blip>
                <a:blip r:embed="rId4"/>
              </a:buBlip>
            </a:pP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 ‘근무자 행동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(87.6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점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)&gt;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리더십 행동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(84.1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점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)&gt;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운영 시스템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(84.0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점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)&gt;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신념 및 자세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(83.9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점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)’ 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순으로 나타남</a:t>
            </a:r>
          </a:p>
          <a:p>
            <a:pPr marL="180975" indent="-180975" fontAlgn="base" latinLnBrk="0">
              <a:lnSpc>
                <a:spcPct val="150000"/>
              </a:lnSpc>
              <a:spcBef>
                <a:spcPts val="200"/>
              </a:spcBef>
              <a:spcAft>
                <a:spcPts val="400"/>
              </a:spcAft>
              <a:buBlip>
                <a:blip r:embed="rId4"/>
              </a:buBlip>
            </a:pP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 모든 차원이 전년대비 상승하였으며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특히 ‘리더십 행동’이 </a:t>
            </a:r>
            <a:r>
              <a:rPr lang="en-US" altLang="ko-KR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6.7</a:t>
            </a:r>
            <a:r>
              <a:rPr lang="ko-KR" altLang="en-US" sz="14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맑은 고딕" pitchFamily="50" charset="-127"/>
                <a:ea typeface="맑은 고딕" pitchFamily="50" charset="-127"/>
              </a:rPr>
              <a:t>점으로 가장 크게 상승함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/>
        </p:nvSpPr>
        <p:spPr>
          <a:xfrm>
            <a:off x="444030" y="946116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</a:pPr>
            <a:endParaRPr lang="en-US" altLang="ko-K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143508" y="70988"/>
            <a:ext cx="8229600" cy="742094"/>
          </a:xfrm>
        </p:spPr>
        <p:txBody>
          <a:bodyPr/>
          <a:lstStyle/>
          <a:p>
            <a:r>
              <a:rPr lang="ko-KR" altLang="en-US" spc="-150" dirty="0" smtClean="0"/>
              <a:t>원전 종사자에 대한 </a:t>
            </a:r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설문조사 결과</a:t>
            </a:r>
            <a:endParaRPr lang="ko-KR" altLang="en-US" dirty="0"/>
          </a:p>
        </p:txBody>
      </p:sp>
      <p:grpSp>
        <p:nvGrpSpPr>
          <p:cNvPr id="2" name="그룹 11"/>
          <p:cNvGrpSpPr/>
          <p:nvPr/>
        </p:nvGrpSpPr>
        <p:grpSpPr>
          <a:xfrm>
            <a:off x="287524" y="821704"/>
            <a:ext cx="8377313" cy="612146"/>
            <a:chOff x="377057" y="944724"/>
            <a:chExt cx="8377313" cy="612146"/>
          </a:xfrm>
        </p:grpSpPr>
        <p:sp>
          <p:nvSpPr>
            <p:cNvPr id="14" name="직사각형 13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smtClean="0"/>
                <a:t>점수가 낮은 설문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aphicFrame>
        <p:nvGraphicFramePr>
          <p:cNvPr id="65" name="표 64"/>
          <p:cNvGraphicFramePr>
            <a:graphicFrameLocks noGrp="1"/>
          </p:cNvGraphicFramePr>
          <p:nvPr/>
        </p:nvGraphicFramePr>
        <p:xfrm>
          <a:off x="1114713" y="2158010"/>
          <a:ext cx="6896604" cy="3871722"/>
        </p:xfrm>
        <a:graphic>
          <a:graphicData uri="http://schemas.openxmlformats.org/drawingml/2006/table">
            <a:tbl>
              <a:tblPr/>
              <a:tblGrid>
                <a:gridCol w="612000"/>
                <a:gridCol w="1476000"/>
                <a:gridCol w="1784604"/>
                <a:gridCol w="2196000"/>
                <a:gridCol w="828000"/>
              </a:tblGrid>
              <a:tr h="288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순위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93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차원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93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요소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93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항목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939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chemeClr val="bg1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점수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9393"/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신념 및 자세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명확한 구분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명확한 구분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78.5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리더십 행동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동기부여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기여도 인정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79.9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운영 시스템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근무 환경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이해하기 쉬운 문서 작성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81.2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리더십행동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목표관리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안보목표 수립 및 공유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81.3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운영 시스템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보고 및 피드백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보고채널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82.1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6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운영 시스템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역할 및 책임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역할 및 책임 직무교육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82.3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7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운영 시스템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근무 환경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효과적인 업무 환경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82.3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8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운영 시스템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역할 및 책임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문서화된 역할 및 책임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82.5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9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운영 시스템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보고 및 피드백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신고에 대한 조치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82.7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10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리더십 행동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동기부여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제안 장려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82.9 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8" name="직사각형 67"/>
          <p:cNvSpPr/>
          <p:nvPr/>
        </p:nvSpPr>
        <p:spPr>
          <a:xfrm>
            <a:off x="1386097" y="1751610"/>
            <a:ext cx="13538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  <a:cs typeface="Tahoma" pitchFamily="34" charset="0"/>
              </a:rPr>
              <a:t>Bottom 10</a:t>
            </a:r>
            <a:endParaRPr lang="ko-KR" altLang="en-US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69" name="그룹 18"/>
          <p:cNvGrpSpPr/>
          <p:nvPr/>
        </p:nvGrpSpPr>
        <p:grpSpPr>
          <a:xfrm>
            <a:off x="1114713" y="1819356"/>
            <a:ext cx="256644" cy="237970"/>
            <a:chOff x="393700" y="1482578"/>
            <a:chExt cx="256644" cy="237970"/>
          </a:xfrm>
        </p:grpSpPr>
        <p:sp>
          <p:nvSpPr>
            <p:cNvPr id="70" name="갈매기형 수장 69"/>
            <p:cNvSpPr/>
            <p:nvPr/>
          </p:nvSpPr>
          <p:spPr>
            <a:xfrm>
              <a:off x="393700" y="1482578"/>
              <a:ext cx="144000" cy="237970"/>
            </a:xfrm>
            <a:prstGeom prst="chevron">
              <a:avLst>
                <a:gd name="adj" fmla="val 6653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71" name="갈매기형 수장 70"/>
            <p:cNvSpPr/>
            <p:nvPr/>
          </p:nvSpPr>
          <p:spPr>
            <a:xfrm>
              <a:off x="506344" y="1482578"/>
              <a:ext cx="144000" cy="237970"/>
            </a:xfrm>
            <a:prstGeom prst="chevron">
              <a:avLst>
                <a:gd name="adj" fmla="val 6653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4"/>
          <p:cNvGrpSpPr/>
          <p:nvPr/>
        </p:nvGrpSpPr>
        <p:grpSpPr>
          <a:xfrm>
            <a:off x="3618480" y="2757462"/>
            <a:ext cx="5184576" cy="558000"/>
            <a:chOff x="3498702" y="3189510"/>
            <a:chExt cx="5184576" cy="558000"/>
          </a:xfrm>
        </p:grpSpPr>
        <p:sp>
          <p:nvSpPr>
            <p:cNvPr id="153" name="모서리가 둥근 직사각형 152"/>
            <p:cNvSpPr/>
            <p:nvPr/>
          </p:nvSpPr>
          <p:spPr>
            <a:xfrm>
              <a:off x="3498702" y="3189510"/>
              <a:ext cx="5184576" cy="558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215681"/>
                </a:gs>
                <a:gs pos="62000">
                  <a:srgbClr val="4170A9"/>
                </a:gs>
                <a:gs pos="100000">
                  <a:srgbClr val="8DB0DB"/>
                </a:gs>
              </a:gsLst>
              <a:lin ang="16200000" scaled="1"/>
              <a:tileRect/>
            </a:gradFill>
            <a:ln w="28575"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54" name="모서리가 둥근 직사각형 153"/>
            <p:cNvSpPr/>
            <p:nvPr/>
          </p:nvSpPr>
          <p:spPr>
            <a:xfrm>
              <a:off x="3574656" y="3266126"/>
              <a:ext cx="5030751" cy="40820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  <a:headEnd/>
              <a:tailEnd/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dirty="0" smtClean="0"/>
            </a:p>
          </p:txBody>
        </p:sp>
        <p:sp>
          <p:nvSpPr>
            <p:cNvPr id="156" name="모서리가 둥근 직사각형 155"/>
            <p:cNvSpPr/>
            <p:nvPr/>
          </p:nvSpPr>
          <p:spPr>
            <a:xfrm>
              <a:off x="3625291" y="3299780"/>
              <a:ext cx="326901" cy="32690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215681"/>
                </a:gs>
                <a:gs pos="62000">
                  <a:srgbClr val="4170A9"/>
                </a:gs>
                <a:gs pos="100000">
                  <a:srgbClr val="8DB0DB"/>
                </a:gs>
              </a:gsLst>
              <a:lin ang="16200000" scaled="1"/>
              <a:tileRect/>
            </a:gradFill>
            <a:ln w="28575"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57" name="모서리가 둥근 직사각형 156"/>
            <p:cNvSpPr/>
            <p:nvPr/>
          </p:nvSpPr>
          <p:spPr>
            <a:xfrm>
              <a:off x="3642543" y="3318762"/>
              <a:ext cx="288000" cy="288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51000"/>
                  </a:schemeClr>
                </a:gs>
                <a:gs pos="55000">
                  <a:schemeClr val="bg1">
                    <a:alpha val="0"/>
                  </a:scheme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158" name="Text Box 5"/>
            <p:cNvSpPr txBox="1">
              <a:spLocks noChangeArrowheads="1"/>
            </p:cNvSpPr>
            <p:nvPr/>
          </p:nvSpPr>
          <p:spPr bwMode="auto">
            <a:xfrm>
              <a:off x="3553720" y="3328995"/>
              <a:ext cx="452926" cy="2846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algn="ctr">
                <a:lnSpc>
                  <a:spcPts val="1500"/>
                </a:lnSpc>
                <a:spcBef>
                  <a:spcPct val="50000"/>
                </a:spcBef>
              </a:pPr>
              <a:r>
                <a:rPr lang="en-US" altLang="ko-KR" sz="1500" spc="-150" dirty="0" smtClean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68000"/>
                      </a:prst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03</a:t>
              </a:r>
              <a:endParaRPr lang="ko-KR" altLang="en-US" sz="1500" spc="-15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68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2" name="반짝 269"/>
            <p:cNvSpPr/>
            <p:nvPr/>
          </p:nvSpPr>
          <p:spPr>
            <a:xfrm rot="4040370">
              <a:off x="3710286" y="3252702"/>
              <a:ext cx="72000" cy="216000"/>
            </a:xfrm>
            <a:prstGeom prst="moon">
              <a:avLst>
                <a:gd name="adj" fmla="val 45101"/>
              </a:avLst>
            </a:prstGeom>
            <a:gradFill>
              <a:gsLst>
                <a:gs pos="42000">
                  <a:schemeClr val="bg1"/>
                </a:gs>
                <a:gs pos="81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7" name="그룹 53"/>
          <p:cNvGrpSpPr/>
          <p:nvPr/>
        </p:nvGrpSpPr>
        <p:grpSpPr>
          <a:xfrm>
            <a:off x="3618480" y="2090435"/>
            <a:ext cx="5184576" cy="558000"/>
            <a:chOff x="3354686" y="2522483"/>
            <a:chExt cx="5184576" cy="558000"/>
          </a:xfrm>
        </p:grpSpPr>
        <p:sp>
          <p:nvSpPr>
            <p:cNvPr id="144" name="모서리가 둥근 직사각형 143"/>
            <p:cNvSpPr/>
            <p:nvPr/>
          </p:nvSpPr>
          <p:spPr>
            <a:xfrm>
              <a:off x="3354686" y="2522483"/>
              <a:ext cx="5184576" cy="558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35939D"/>
                </a:gs>
                <a:gs pos="100000">
                  <a:srgbClr val="6FC4CF"/>
                </a:gs>
              </a:gsLst>
              <a:lin ang="16200000" scaled="1"/>
              <a:tileRect/>
            </a:gradFill>
            <a:ln w="28575">
              <a:noFill/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145" name="모서리가 둥근 직사각형 144"/>
            <p:cNvSpPr/>
            <p:nvPr/>
          </p:nvSpPr>
          <p:spPr>
            <a:xfrm>
              <a:off x="3430640" y="2599099"/>
              <a:ext cx="5030751" cy="40820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  <a:headEnd/>
              <a:tailEnd/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dirty="0" smtClean="0"/>
            </a:p>
          </p:txBody>
        </p:sp>
        <p:sp>
          <p:nvSpPr>
            <p:cNvPr id="147" name="모서리가 둥근 직사각형 146"/>
            <p:cNvSpPr/>
            <p:nvPr/>
          </p:nvSpPr>
          <p:spPr>
            <a:xfrm>
              <a:off x="3481275" y="2632753"/>
              <a:ext cx="326901" cy="32690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35939D"/>
                </a:gs>
                <a:gs pos="100000">
                  <a:srgbClr val="6FC4CF"/>
                </a:gs>
              </a:gsLst>
              <a:lin ang="16200000" scaled="1"/>
              <a:tileRect/>
            </a:gradFill>
            <a:ln w="28575">
              <a:noFill/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148" name="모서리가 둥근 직사각형 147"/>
            <p:cNvSpPr/>
            <p:nvPr/>
          </p:nvSpPr>
          <p:spPr>
            <a:xfrm>
              <a:off x="3498527" y="2651735"/>
              <a:ext cx="288000" cy="288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51000"/>
                  </a:schemeClr>
                </a:gs>
                <a:gs pos="55000">
                  <a:schemeClr val="bg1">
                    <a:alpha val="0"/>
                  </a:scheme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149" name="Text Box 5"/>
            <p:cNvSpPr txBox="1">
              <a:spLocks noChangeArrowheads="1"/>
            </p:cNvSpPr>
            <p:nvPr/>
          </p:nvSpPr>
          <p:spPr bwMode="auto">
            <a:xfrm>
              <a:off x="3409704" y="2661968"/>
              <a:ext cx="452926" cy="2846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algn="ctr">
                <a:lnSpc>
                  <a:spcPts val="1500"/>
                </a:lnSpc>
                <a:spcBef>
                  <a:spcPct val="50000"/>
                </a:spcBef>
              </a:pPr>
              <a:r>
                <a:rPr lang="en-US" altLang="ko-KR" sz="1500" spc="-150" dirty="0" smtClean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68000"/>
                      </a:prst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02</a:t>
              </a:r>
              <a:endParaRPr lang="ko-KR" altLang="en-US" sz="1500" spc="-15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68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43" name="반짝 269"/>
            <p:cNvSpPr/>
            <p:nvPr/>
          </p:nvSpPr>
          <p:spPr>
            <a:xfrm rot="4040370">
              <a:off x="3566270" y="2585675"/>
              <a:ext cx="72000" cy="216000"/>
            </a:xfrm>
            <a:prstGeom prst="moon">
              <a:avLst>
                <a:gd name="adj" fmla="val 45101"/>
              </a:avLst>
            </a:prstGeom>
            <a:gradFill>
              <a:gsLst>
                <a:gs pos="42000">
                  <a:schemeClr val="bg1"/>
                </a:gs>
                <a:gs pos="81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8" name="그룹 51"/>
          <p:cNvGrpSpPr/>
          <p:nvPr/>
        </p:nvGrpSpPr>
        <p:grpSpPr>
          <a:xfrm>
            <a:off x="3618480" y="1412776"/>
            <a:ext cx="5184576" cy="558000"/>
            <a:chOff x="3138662" y="1844824"/>
            <a:chExt cx="5184576" cy="558000"/>
          </a:xfrm>
        </p:grpSpPr>
        <p:sp>
          <p:nvSpPr>
            <p:cNvPr id="69" name="모서리가 둥근 직사각형 68"/>
            <p:cNvSpPr/>
            <p:nvPr/>
          </p:nvSpPr>
          <p:spPr>
            <a:xfrm>
              <a:off x="3138662" y="1844824"/>
              <a:ext cx="5184576" cy="558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5000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16200000" scaled="1"/>
              <a:tileRect/>
            </a:gradFill>
            <a:ln w="28575">
              <a:noFill/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70" name="모서리가 둥근 직사각형 69"/>
            <p:cNvSpPr/>
            <p:nvPr/>
          </p:nvSpPr>
          <p:spPr>
            <a:xfrm>
              <a:off x="3214616" y="1921440"/>
              <a:ext cx="5030751" cy="40820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  <a:headEnd/>
              <a:tailEnd/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dirty="0" smtClean="0"/>
            </a:p>
          </p:txBody>
        </p:sp>
        <p:sp>
          <p:nvSpPr>
            <p:cNvPr id="72" name="모서리가 둥근 직사각형 71"/>
            <p:cNvSpPr/>
            <p:nvPr/>
          </p:nvSpPr>
          <p:spPr>
            <a:xfrm>
              <a:off x="3265251" y="1955094"/>
              <a:ext cx="326901" cy="32690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50000">
                  <a:schemeClr val="tx2">
                    <a:lumMod val="40000"/>
                    <a:lumOff val="60000"/>
                  </a:schemeClr>
                </a:gs>
                <a:gs pos="100000">
                  <a:schemeClr val="accent1">
                    <a:lumMod val="40000"/>
                    <a:lumOff val="60000"/>
                  </a:schemeClr>
                </a:gs>
              </a:gsLst>
              <a:lin ang="16200000" scaled="1"/>
              <a:tileRect/>
            </a:gradFill>
            <a:ln w="28575">
              <a:noFill/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73" name="모서리가 둥근 직사각형 72"/>
            <p:cNvSpPr/>
            <p:nvPr/>
          </p:nvSpPr>
          <p:spPr>
            <a:xfrm>
              <a:off x="3282503" y="1974076"/>
              <a:ext cx="288000" cy="288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51000"/>
                  </a:schemeClr>
                </a:gs>
                <a:gs pos="55000">
                  <a:schemeClr val="bg1">
                    <a:alpha val="0"/>
                  </a:scheme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75" name="Text Box 5"/>
            <p:cNvSpPr txBox="1">
              <a:spLocks noChangeArrowheads="1"/>
            </p:cNvSpPr>
            <p:nvPr/>
          </p:nvSpPr>
          <p:spPr bwMode="auto">
            <a:xfrm>
              <a:off x="3193680" y="1984309"/>
              <a:ext cx="452926" cy="2846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algn="ctr">
                <a:lnSpc>
                  <a:spcPts val="1500"/>
                </a:lnSpc>
                <a:spcBef>
                  <a:spcPct val="50000"/>
                </a:spcBef>
              </a:pPr>
              <a:r>
                <a:rPr lang="en-US" altLang="ko-KR" sz="1500" spc="-150" dirty="0" smtClean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68000"/>
                      </a:prst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01</a:t>
              </a:r>
              <a:endParaRPr lang="ko-KR" altLang="en-US" sz="1500" spc="-15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68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30" name="반짝 269"/>
            <p:cNvSpPr/>
            <p:nvPr/>
          </p:nvSpPr>
          <p:spPr>
            <a:xfrm rot="4040370">
              <a:off x="3350246" y="1908016"/>
              <a:ext cx="72000" cy="216000"/>
            </a:xfrm>
            <a:prstGeom prst="moon">
              <a:avLst>
                <a:gd name="adj" fmla="val 45101"/>
              </a:avLst>
            </a:prstGeom>
            <a:gradFill>
              <a:gsLst>
                <a:gs pos="42000">
                  <a:schemeClr val="bg1"/>
                </a:gs>
                <a:gs pos="81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78" name="제목 55"/>
          <p:cNvSpPr txBox="1">
            <a:spLocks/>
          </p:cNvSpPr>
          <p:nvPr/>
        </p:nvSpPr>
        <p:spPr>
          <a:xfrm>
            <a:off x="3398216" y="728700"/>
            <a:ext cx="3952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600" b="0" i="0" u="none" strike="noStrike" kern="1200" cap="none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HY견고딕" pitchFamily="18" charset="-127"/>
                <a:cs typeface="Times New Roman" pitchFamily="18" charset="0"/>
              </a:rPr>
              <a:t>CONTENTS</a:t>
            </a:r>
            <a:endParaRPr kumimoji="0" lang="ko-KR" altLang="en-US" sz="3600" b="0" i="0" u="none" strike="noStrike" kern="1200" cap="none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HY견고딕" pitchFamily="18" charset="-127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175956" y="2168860"/>
            <a:ext cx="323807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ko-KR" alt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핵안보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 문화 관련 국제동향</a:t>
            </a:r>
            <a:endParaRPr lang="ko-KR" altLang="en-US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  <p:grpSp>
        <p:nvGrpSpPr>
          <p:cNvPr id="97" name="그룹 54"/>
          <p:cNvGrpSpPr/>
          <p:nvPr/>
        </p:nvGrpSpPr>
        <p:grpSpPr>
          <a:xfrm>
            <a:off x="3599892" y="3411060"/>
            <a:ext cx="5184576" cy="558000"/>
            <a:chOff x="3498702" y="3189510"/>
            <a:chExt cx="5184576" cy="558000"/>
          </a:xfrm>
        </p:grpSpPr>
        <p:sp>
          <p:nvSpPr>
            <p:cNvPr id="98" name="모서리가 둥근 직사각형 97"/>
            <p:cNvSpPr/>
            <p:nvPr/>
          </p:nvSpPr>
          <p:spPr>
            <a:xfrm>
              <a:off x="3498702" y="3189510"/>
              <a:ext cx="5184576" cy="558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215681"/>
                </a:gs>
                <a:gs pos="62000">
                  <a:srgbClr val="4170A9"/>
                </a:gs>
                <a:gs pos="100000">
                  <a:srgbClr val="8DB0DB"/>
                </a:gs>
              </a:gsLst>
              <a:lin ang="16200000" scaled="1"/>
              <a:tileRect/>
            </a:gradFill>
            <a:ln w="28575"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99" name="모서리가 둥근 직사각형 98"/>
            <p:cNvSpPr/>
            <p:nvPr/>
          </p:nvSpPr>
          <p:spPr>
            <a:xfrm>
              <a:off x="3574656" y="3266126"/>
              <a:ext cx="5030751" cy="40820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  <a:headEnd/>
              <a:tailEnd/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dirty="0" smtClean="0"/>
            </a:p>
          </p:txBody>
        </p:sp>
        <p:sp>
          <p:nvSpPr>
            <p:cNvPr id="100" name="모서리가 둥근 직사각형 99"/>
            <p:cNvSpPr/>
            <p:nvPr/>
          </p:nvSpPr>
          <p:spPr>
            <a:xfrm>
              <a:off x="3625291" y="3299780"/>
              <a:ext cx="326901" cy="32690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215681"/>
                </a:gs>
                <a:gs pos="62000">
                  <a:srgbClr val="4170A9"/>
                </a:gs>
                <a:gs pos="100000">
                  <a:srgbClr val="8DB0DB"/>
                </a:gs>
              </a:gsLst>
              <a:lin ang="16200000" scaled="1"/>
              <a:tileRect/>
            </a:gradFill>
            <a:ln w="28575"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1" name="모서리가 둥근 직사각형 100"/>
            <p:cNvSpPr/>
            <p:nvPr/>
          </p:nvSpPr>
          <p:spPr>
            <a:xfrm>
              <a:off x="3642543" y="3318762"/>
              <a:ext cx="288000" cy="288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51000"/>
                  </a:schemeClr>
                </a:gs>
                <a:gs pos="55000">
                  <a:schemeClr val="bg1">
                    <a:alpha val="0"/>
                  </a:scheme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102" name="Text Box 5"/>
            <p:cNvSpPr txBox="1">
              <a:spLocks noChangeArrowheads="1"/>
            </p:cNvSpPr>
            <p:nvPr/>
          </p:nvSpPr>
          <p:spPr bwMode="auto">
            <a:xfrm>
              <a:off x="3553720" y="3328995"/>
              <a:ext cx="452926" cy="2846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algn="ctr">
                <a:lnSpc>
                  <a:spcPts val="1500"/>
                </a:lnSpc>
                <a:spcBef>
                  <a:spcPct val="50000"/>
                </a:spcBef>
              </a:pPr>
              <a:r>
                <a:rPr lang="en-US" altLang="ko-KR" sz="1500" spc="-150" dirty="0" smtClean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68000"/>
                      </a:prst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04</a:t>
              </a:r>
              <a:endParaRPr lang="ko-KR" altLang="en-US" sz="1500" spc="-15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68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03" name="반짝 269"/>
            <p:cNvSpPr/>
            <p:nvPr/>
          </p:nvSpPr>
          <p:spPr>
            <a:xfrm rot="4040370">
              <a:off x="3710286" y="3252702"/>
              <a:ext cx="72000" cy="216000"/>
            </a:xfrm>
            <a:prstGeom prst="moon">
              <a:avLst>
                <a:gd name="adj" fmla="val 45101"/>
              </a:avLst>
            </a:prstGeom>
            <a:gradFill>
              <a:gsLst>
                <a:gs pos="42000">
                  <a:schemeClr val="bg1"/>
                </a:gs>
                <a:gs pos="81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35" name="그룹 54"/>
          <p:cNvGrpSpPr/>
          <p:nvPr/>
        </p:nvGrpSpPr>
        <p:grpSpPr>
          <a:xfrm>
            <a:off x="3635896" y="4077072"/>
            <a:ext cx="5184576" cy="558000"/>
            <a:chOff x="3498702" y="3189510"/>
            <a:chExt cx="5184576" cy="558000"/>
          </a:xfrm>
        </p:grpSpPr>
        <p:sp>
          <p:nvSpPr>
            <p:cNvPr id="36" name="모서리가 둥근 직사각형 35"/>
            <p:cNvSpPr/>
            <p:nvPr/>
          </p:nvSpPr>
          <p:spPr>
            <a:xfrm>
              <a:off x="3498702" y="3189510"/>
              <a:ext cx="5184576" cy="55800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215681"/>
                </a:gs>
                <a:gs pos="62000">
                  <a:srgbClr val="4170A9"/>
                </a:gs>
                <a:gs pos="100000">
                  <a:srgbClr val="8DB0DB"/>
                </a:gs>
              </a:gsLst>
              <a:lin ang="16200000" scaled="1"/>
              <a:tileRect/>
            </a:gradFill>
            <a:ln w="28575"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7" name="모서리가 둥근 직사각형 36"/>
            <p:cNvSpPr/>
            <p:nvPr/>
          </p:nvSpPr>
          <p:spPr>
            <a:xfrm>
              <a:off x="3574656" y="3266126"/>
              <a:ext cx="5030751" cy="40820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  <a:headEnd/>
              <a:tailEnd/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kumimoji="1" lang="ko-KR" altLang="en-US" dirty="0" smtClean="0"/>
            </a:p>
          </p:txBody>
        </p:sp>
        <p:sp>
          <p:nvSpPr>
            <p:cNvPr id="38" name="모서리가 둥근 직사각형 37"/>
            <p:cNvSpPr/>
            <p:nvPr/>
          </p:nvSpPr>
          <p:spPr>
            <a:xfrm>
              <a:off x="3625291" y="3299780"/>
              <a:ext cx="326901" cy="326901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215681"/>
                </a:gs>
                <a:gs pos="62000">
                  <a:srgbClr val="4170A9"/>
                </a:gs>
                <a:gs pos="100000">
                  <a:srgbClr val="8DB0DB"/>
                </a:gs>
              </a:gsLst>
              <a:lin ang="16200000" scaled="1"/>
              <a:tileRect/>
            </a:gradFill>
            <a:ln w="28575">
              <a:noFill/>
            </a:ln>
            <a:effectLst>
              <a:outerShdw blurRad="254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39" name="모서리가 둥근 직사각형 38"/>
            <p:cNvSpPr/>
            <p:nvPr/>
          </p:nvSpPr>
          <p:spPr>
            <a:xfrm>
              <a:off x="3642543" y="3318762"/>
              <a:ext cx="288000" cy="288000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bg1">
                    <a:alpha val="51000"/>
                  </a:schemeClr>
                </a:gs>
                <a:gs pos="55000">
                  <a:schemeClr val="bg1">
                    <a:alpha val="0"/>
                  </a:schemeClr>
                </a:gs>
              </a:gsLst>
              <a:lin ang="16200000" scaled="1"/>
            </a:gra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40" name="Text Box 5"/>
            <p:cNvSpPr txBox="1">
              <a:spLocks noChangeArrowheads="1"/>
            </p:cNvSpPr>
            <p:nvPr/>
          </p:nvSpPr>
          <p:spPr bwMode="auto">
            <a:xfrm>
              <a:off x="3553720" y="3328995"/>
              <a:ext cx="452926" cy="28469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342900" indent="-342900" algn="ctr">
                <a:lnSpc>
                  <a:spcPts val="1500"/>
                </a:lnSpc>
                <a:spcBef>
                  <a:spcPct val="50000"/>
                </a:spcBef>
              </a:pPr>
              <a:r>
                <a:rPr lang="en-US" altLang="ko-KR" sz="1500" spc="-150" dirty="0" smtClean="0">
                  <a:solidFill>
                    <a:prstClr val="white"/>
                  </a:solidFill>
                  <a:effectLst>
                    <a:outerShdw blurRad="50800" dist="38100" dir="2700000" algn="tl" rotWithShape="0">
                      <a:prstClr val="black">
                        <a:alpha val="68000"/>
                      </a:prstClr>
                    </a:outerShdw>
                  </a:effectLst>
                  <a:latin typeface="HY견고딕" pitchFamily="18" charset="-127"/>
                  <a:ea typeface="HY견고딕" pitchFamily="18" charset="-127"/>
                </a:rPr>
                <a:t>05</a:t>
              </a:r>
              <a:endParaRPr lang="ko-KR" altLang="en-US" sz="1500" spc="-150" dirty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68000"/>
                    </a:prstClr>
                  </a:outerShdw>
                </a:effectLst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41" name="반짝 269"/>
            <p:cNvSpPr/>
            <p:nvPr/>
          </p:nvSpPr>
          <p:spPr>
            <a:xfrm rot="4040370">
              <a:off x="3710286" y="3252702"/>
              <a:ext cx="72000" cy="216000"/>
            </a:xfrm>
            <a:prstGeom prst="moon">
              <a:avLst>
                <a:gd name="adj" fmla="val 45101"/>
              </a:avLst>
            </a:prstGeom>
            <a:gradFill>
              <a:gsLst>
                <a:gs pos="42000">
                  <a:schemeClr val="bg1"/>
                </a:gs>
                <a:gs pos="81000">
                  <a:schemeClr val="bg1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4175956" y="4185084"/>
            <a:ext cx="447117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정리</a:t>
            </a:r>
            <a:endParaRPr lang="ko-KR" altLang="en-US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36200" y="3501008"/>
            <a:ext cx="447117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원전종사자에 대한 </a:t>
            </a:r>
            <a:r>
              <a:rPr lang="ko-KR" alt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핵안보문화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 설문결과</a:t>
            </a:r>
            <a:endParaRPr lang="ko-KR" altLang="en-US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139952" y="2852936"/>
            <a:ext cx="439917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국내 </a:t>
            </a:r>
            <a:r>
              <a:rPr lang="ko-KR" alt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핵안보문화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 이행현황</a:t>
            </a:r>
            <a:endParaRPr lang="ko-KR" altLang="en-US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211960" y="1520788"/>
            <a:ext cx="3238078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국내 </a:t>
            </a:r>
            <a:r>
              <a:rPr lang="ko-KR" alt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핵안보</a:t>
            </a:r>
            <a:r>
              <a:rPr lang="ko-KR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HY견고딕" pitchFamily="18" charset="-127"/>
                <a:cs typeface="Arial" pitchFamily="34" charset="0"/>
              </a:rPr>
              <a:t> 동향</a:t>
            </a:r>
            <a:endParaRPr lang="ko-KR" altLang="en-US" sz="10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HY견고딕" pitchFamily="18" charset="-127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/>
        </p:nvSpPr>
        <p:spPr>
          <a:xfrm>
            <a:off x="444030" y="946116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</a:pPr>
            <a:endParaRPr lang="en-US" altLang="ko-K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143508" y="70988"/>
            <a:ext cx="8229600" cy="742094"/>
          </a:xfrm>
        </p:spPr>
        <p:txBody>
          <a:bodyPr/>
          <a:lstStyle/>
          <a:p>
            <a:r>
              <a:rPr lang="ko-KR" altLang="en-US" spc="-150" dirty="0" smtClean="0"/>
              <a:t>원전 종사자에 대한 </a:t>
            </a:r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설문조사 결과</a:t>
            </a:r>
            <a:endParaRPr lang="ko-KR" altLang="en-US" dirty="0"/>
          </a:p>
        </p:txBody>
      </p:sp>
      <p:grpSp>
        <p:nvGrpSpPr>
          <p:cNvPr id="2" name="그룹 11"/>
          <p:cNvGrpSpPr/>
          <p:nvPr/>
        </p:nvGrpSpPr>
        <p:grpSpPr>
          <a:xfrm>
            <a:off x="287524" y="821704"/>
            <a:ext cx="8377313" cy="612146"/>
            <a:chOff x="377057" y="944724"/>
            <a:chExt cx="8377313" cy="612146"/>
          </a:xfrm>
        </p:grpSpPr>
        <p:sp>
          <p:nvSpPr>
            <p:cNvPr id="14" name="직사각형 13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smtClean="0"/>
                <a:t>최우선 과제도출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직사각형 12"/>
          <p:cNvSpPr/>
          <p:nvPr/>
        </p:nvSpPr>
        <p:spPr bwMode="auto">
          <a:xfrm>
            <a:off x="4958862" y="1906563"/>
            <a:ext cx="3880338" cy="4705520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ko-KR" altLang="en-US" sz="1200" dirty="0" smtClean="0">
              <a:solidFill>
                <a:prstClr val="black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aphicFrame>
        <p:nvGraphicFramePr>
          <p:cNvPr id="15" name="표 14"/>
          <p:cNvGraphicFramePr>
            <a:graphicFrameLocks noGrp="1"/>
          </p:cNvGraphicFramePr>
          <p:nvPr/>
        </p:nvGraphicFramePr>
        <p:xfrm>
          <a:off x="340498" y="1891189"/>
          <a:ext cx="3821182" cy="2390274"/>
        </p:xfrm>
        <a:graphic>
          <a:graphicData uri="http://schemas.openxmlformats.org/drawingml/2006/table">
            <a:tbl>
              <a:tblPr/>
              <a:tblGrid>
                <a:gridCol w="1179219"/>
                <a:gridCol w="1891483"/>
                <a:gridCol w="750480"/>
              </a:tblGrid>
              <a:tr h="265586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중복 취약요인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5D5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5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차원</a:t>
                      </a:r>
                      <a:endParaRPr lang="ko-KR" altLang="en-US" sz="120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항목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개선 순위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265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신념 및 자세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명확한 구분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리더십 행동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기여도 인정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근무자 행동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경계태도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운영 시스템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보고채널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4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근무자 행동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보안지식 보유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리더십 행동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안보목표 수립 및 공유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8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운영 시스템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이해하기 쉬운 문서 작성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5</a:t>
                      </a:r>
                    </a:p>
                  </a:txBody>
                  <a:tcPr marL="9384" marR="9384" marT="10095" marB="10095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340253" y="4395573"/>
          <a:ext cx="3821674" cy="1332000"/>
        </p:xfrm>
        <a:graphic>
          <a:graphicData uri="http://schemas.openxmlformats.org/drawingml/2006/table">
            <a:tbl>
              <a:tblPr/>
              <a:tblGrid>
                <a:gridCol w="1180563"/>
                <a:gridCol w="1890631"/>
                <a:gridCol w="750480"/>
              </a:tblGrid>
              <a:tr h="266400"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VOC </a:t>
                      </a:r>
                      <a:r>
                        <a:rPr lang="ko-KR" altLang="en-US" sz="1200" b="1" dirty="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개선 요인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5D5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66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구분</a:t>
                      </a:r>
                      <a:endParaRPr lang="ko-KR" altLang="en-US" sz="120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세부 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VOC</a:t>
                      </a:r>
                      <a:endParaRPr lang="en-US" sz="12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개선 순위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</a:tr>
              <a:tr h="266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교육</a:t>
                      </a: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교육 체계화</a:t>
                      </a: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1</a:t>
                      </a: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개인</a:t>
                      </a: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규정 및 절차 준수</a:t>
                      </a: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2</a:t>
                      </a: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6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정보공유</a:t>
                      </a: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정보 공유 활성화</a:t>
                      </a: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3</a:t>
                      </a: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표 17"/>
          <p:cNvGraphicFramePr>
            <a:graphicFrameLocks noGrp="1"/>
          </p:cNvGraphicFramePr>
          <p:nvPr/>
        </p:nvGraphicFramePr>
        <p:xfrm>
          <a:off x="340254" y="5841683"/>
          <a:ext cx="3821672" cy="770400"/>
        </p:xfrm>
        <a:graphic>
          <a:graphicData uri="http://schemas.openxmlformats.org/drawingml/2006/table">
            <a:tbl>
              <a:tblPr/>
              <a:tblGrid>
                <a:gridCol w="3821672"/>
              </a:tblGrid>
              <a:tr h="2664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b="1" kern="1200" dirty="0" smtClean="0">
                          <a:solidFill>
                            <a:srgbClr val="FFFFFF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인식도 취약 그룹</a:t>
                      </a:r>
                      <a:endParaRPr lang="ko-KR" altLang="en-US" sz="1200" b="1" kern="1200" dirty="0">
                        <a:solidFill>
                          <a:srgbClr val="FFFFFF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D5D5D"/>
                    </a:solidFill>
                  </a:tcPr>
                </a:tc>
              </a:tr>
              <a:tr h="5040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여성</a:t>
                      </a:r>
                      <a:r>
                        <a:rPr lang="en-US" altLang="ko-KR" sz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20~30</a:t>
                      </a:r>
                      <a:r>
                        <a:rPr lang="ko-KR" altLang="en-US" sz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대</a:t>
                      </a:r>
                      <a:r>
                        <a:rPr lang="en-US" altLang="ko-KR" sz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실무자</a:t>
                      </a:r>
                      <a:r>
                        <a:rPr lang="en-US" altLang="ko-KR" sz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, </a:t>
                      </a:r>
                      <a:r>
                        <a:rPr lang="ko-KR" altLang="en-US" sz="1200" dirty="0" smtClean="0">
                          <a:solidFill>
                            <a:srgbClr val="000000"/>
                          </a:solidFill>
                          <a:latin typeface="맑은 고딕" pitchFamily="50" charset="-127"/>
                          <a:ea typeface="맑은 고딕" pitchFamily="50" charset="-127"/>
                        </a:rPr>
                        <a:t>고리원자력본부</a:t>
                      </a:r>
                      <a:endParaRPr lang="ko-KR" altLang="en-US" sz="1200" dirty="0">
                        <a:solidFill>
                          <a:srgbClr val="000000"/>
                        </a:solidFill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16647" marR="16647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9" name="그룹 8"/>
          <p:cNvGrpSpPr/>
          <p:nvPr/>
        </p:nvGrpSpPr>
        <p:grpSpPr>
          <a:xfrm>
            <a:off x="1088978" y="1535602"/>
            <a:ext cx="2324224" cy="341094"/>
            <a:chOff x="1060174" y="996074"/>
            <a:chExt cx="3234225" cy="341094"/>
          </a:xfrm>
        </p:grpSpPr>
        <p:sp>
          <p:nvSpPr>
            <p:cNvPr id="21" name="양쪽 모서리가 잘린 사각형 20"/>
            <p:cNvSpPr/>
            <p:nvPr/>
          </p:nvSpPr>
          <p:spPr bwMode="auto">
            <a:xfrm>
              <a:off x="1060174" y="996074"/>
              <a:ext cx="3234225" cy="341094"/>
            </a:xfrm>
            <a:prstGeom prst="snip2SameRect">
              <a:avLst/>
            </a:prstGeom>
            <a:solidFill>
              <a:srgbClr val="336699"/>
            </a:solidFill>
            <a:ln w="25400" cap="flat" cmpd="sng" algn="ctr">
              <a:noFill/>
              <a:prstDash val="solid"/>
            </a:ln>
            <a:effectLst/>
          </p:spPr>
          <p:txBody>
            <a:bodyPr t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rPr>
                <a:t>’14</a:t>
              </a:r>
              <a:r>
                <a:rPr kumimoji="0" lang="ko-KR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rPr>
                <a:t>년 최우선 개선과제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2" name="타원 21"/>
            <p:cNvSpPr/>
            <p:nvPr/>
          </p:nvSpPr>
          <p:spPr bwMode="auto">
            <a:xfrm>
              <a:off x="1135919" y="1034596"/>
              <a:ext cx="72000" cy="8399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3" name="타원 22"/>
            <p:cNvSpPr/>
            <p:nvPr/>
          </p:nvSpPr>
          <p:spPr bwMode="auto">
            <a:xfrm>
              <a:off x="4130918" y="1034596"/>
              <a:ext cx="72000" cy="8399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24" name="그룹 21"/>
          <p:cNvGrpSpPr/>
          <p:nvPr/>
        </p:nvGrpSpPr>
        <p:grpSpPr>
          <a:xfrm>
            <a:off x="5741506" y="1535602"/>
            <a:ext cx="2324224" cy="341094"/>
            <a:chOff x="1060174" y="996074"/>
            <a:chExt cx="3234225" cy="341094"/>
          </a:xfrm>
        </p:grpSpPr>
        <p:sp>
          <p:nvSpPr>
            <p:cNvPr id="25" name="양쪽 모서리가 잘린 사각형 24"/>
            <p:cNvSpPr/>
            <p:nvPr/>
          </p:nvSpPr>
          <p:spPr bwMode="auto">
            <a:xfrm>
              <a:off x="1060174" y="996074"/>
              <a:ext cx="3234225" cy="341094"/>
            </a:xfrm>
            <a:prstGeom prst="snip2SameRect">
              <a:avLst/>
            </a:prstGeom>
            <a:solidFill>
              <a:srgbClr val="336699"/>
            </a:solidFill>
            <a:ln w="25400" cap="flat" cmpd="sng" algn="ctr">
              <a:noFill/>
              <a:prstDash val="solid"/>
            </a:ln>
            <a:effectLst/>
          </p:spPr>
          <p:txBody>
            <a:bodyPr t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rPr>
                <a:t>인식도 개선 방안</a:t>
              </a:r>
              <a:endParaRPr kumimoji="0" lang="ko-KR" alt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6" name="타원 25"/>
            <p:cNvSpPr/>
            <p:nvPr/>
          </p:nvSpPr>
          <p:spPr bwMode="auto">
            <a:xfrm>
              <a:off x="1135919" y="1034596"/>
              <a:ext cx="72000" cy="8399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27" name="타원 26"/>
            <p:cNvSpPr/>
            <p:nvPr/>
          </p:nvSpPr>
          <p:spPr bwMode="auto">
            <a:xfrm>
              <a:off x="4130918" y="1034596"/>
              <a:ext cx="72000" cy="8399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28" name="Text Box 9"/>
          <p:cNvSpPr txBox="1">
            <a:spLocks noChangeArrowheads="1"/>
          </p:cNvSpPr>
          <p:nvPr/>
        </p:nvSpPr>
        <p:spPr bwMode="auto">
          <a:xfrm>
            <a:off x="5616822" y="2276473"/>
            <a:ext cx="2887257" cy="720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324000" tIns="72000" rIns="72000" bIns="72000" anchor="ctr"/>
          <a:lstStyle>
            <a:defPPr>
              <a:defRPr lang="ko-KR"/>
            </a:defPPr>
            <a:lvl1pPr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1pPr>
            <a:lvl2pPr marL="4572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2pPr>
            <a:lvl3pPr marL="9144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3pPr>
            <a:lvl4pPr marL="13716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4pPr>
            <a:lvl5pPr marL="18288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5pPr>
            <a:lvl6pPr marL="22860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6pPr>
            <a:lvl7pPr marL="27432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7pPr>
            <a:lvl8pPr marL="32004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8pPr>
            <a:lvl9pPr marL="36576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9pPr>
          </a:lstStyle>
          <a:p>
            <a:pPr algn="l">
              <a:lnSpc>
                <a:spcPct val="120000"/>
              </a:lnSpc>
              <a:buSzPct val="60000"/>
            </a:pPr>
            <a:r>
              <a:rPr lang="ko-KR" altLang="en-US" sz="1800" b="0" dirty="0" err="1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핵안보</a:t>
            </a:r>
            <a:r>
              <a:rPr lang="ko-KR" altLang="en-US" sz="1800" b="0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교육 체계 수립</a:t>
            </a:r>
            <a:endParaRPr lang="ko-KR" altLang="en-US" sz="1800" b="0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9" name="Text Box 9"/>
          <p:cNvSpPr txBox="1">
            <a:spLocks noChangeArrowheads="1"/>
          </p:cNvSpPr>
          <p:nvPr/>
        </p:nvSpPr>
        <p:spPr bwMode="auto">
          <a:xfrm>
            <a:off x="5616822" y="3844023"/>
            <a:ext cx="3304439" cy="720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324000" tIns="72000" rIns="72000" bIns="72000" anchor="ctr"/>
          <a:lstStyle>
            <a:defPPr>
              <a:defRPr lang="ko-KR"/>
            </a:defPPr>
            <a:lvl1pPr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1pPr>
            <a:lvl2pPr marL="4572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2pPr>
            <a:lvl3pPr marL="9144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3pPr>
            <a:lvl4pPr marL="13716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4pPr>
            <a:lvl5pPr marL="18288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5pPr>
            <a:lvl6pPr marL="22860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6pPr>
            <a:lvl7pPr marL="27432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7pPr>
            <a:lvl8pPr marL="32004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8pPr>
            <a:lvl9pPr marL="36576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9pPr>
          </a:lstStyle>
          <a:p>
            <a:pPr algn="l">
              <a:lnSpc>
                <a:spcPct val="120000"/>
              </a:lnSpc>
              <a:buSzPct val="60000"/>
            </a:pPr>
            <a:r>
              <a:rPr lang="ko-KR" altLang="en-US" sz="1800" b="0" dirty="0" err="1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핵안보</a:t>
            </a:r>
            <a:r>
              <a:rPr lang="ko-KR" altLang="en-US" sz="1800" b="0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목표관리 체계 구축</a:t>
            </a:r>
            <a:endParaRPr lang="ko-KR" altLang="en-US" sz="1800" b="0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0" name="Text Box 9"/>
          <p:cNvSpPr txBox="1">
            <a:spLocks noChangeArrowheads="1"/>
          </p:cNvSpPr>
          <p:nvPr/>
        </p:nvSpPr>
        <p:spPr bwMode="auto">
          <a:xfrm>
            <a:off x="5616822" y="5185606"/>
            <a:ext cx="2887257" cy="720000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lIns="324000" tIns="72000" rIns="72000" bIns="72000" anchor="ctr"/>
          <a:lstStyle>
            <a:defPPr>
              <a:defRPr lang="ko-KR"/>
            </a:defPPr>
            <a:lvl1pPr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1pPr>
            <a:lvl2pPr marL="4572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2pPr>
            <a:lvl3pPr marL="9144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3pPr>
            <a:lvl4pPr marL="13716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4pPr>
            <a:lvl5pPr marL="1828800" algn="ctr" rtl="0" fontAlgn="base" latinLnBrk="1">
              <a:lnSpc>
                <a:spcPct val="105000"/>
              </a:lnSpc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5pPr>
            <a:lvl6pPr marL="22860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6pPr>
            <a:lvl7pPr marL="27432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7pPr>
            <a:lvl8pPr marL="32004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8pPr>
            <a:lvl9pPr marL="3657600" algn="l" defTabSz="914400" rtl="0" eaLnBrk="1" latinLnBrk="1" hangingPunct="1">
              <a:defRPr sz="1600" b="1" kern="1200">
                <a:solidFill>
                  <a:schemeClr val="bg1"/>
                </a:solidFill>
                <a:latin typeface="가는각진제목체" pitchFamily="18" charset="-127"/>
                <a:ea typeface="가는각진제목체" pitchFamily="18" charset="-127"/>
                <a:cs typeface="+mn-cs"/>
              </a:defRPr>
            </a:lvl9pPr>
          </a:lstStyle>
          <a:p>
            <a:pPr algn="l">
              <a:lnSpc>
                <a:spcPct val="120000"/>
              </a:lnSpc>
              <a:buSzPct val="60000"/>
            </a:pPr>
            <a:r>
              <a:rPr lang="ko-KR" altLang="en-US" sz="1800" b="0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규정 및 지침 보완</a:t>
            </a:r>
          </a:p>
        </p:txBody>
      </p:sp>
      <p:pic>
        <p:nvPicPr>
          <p:cNvPr id="31" name="Picture 80" descr="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7776" y="2154718"/>
            <a:ext cx="864000" cy="123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81" descr="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04392" y="3675645"/>
            <a:ext cx="830769" cy="1186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82" descr="00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4545" y="5033896"/>
            <a:ext cx="930462" cy="1328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74" descr="가로3개박스4_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6200000">
            <a:off x="2276145" y="3683836"/>
            <a:ext cx="4720760" cy="1135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>
            <a:spLocks noGrp="1"/>
          </p:cNvSpPr>
          <p:nvPr/>
        </p:nvSpPr>
        <p:spPr>
          <a:xfrm>
            <a:off x="444030" y="1095201"/>
            <a:ext cx="8592466" cy="492925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3200"/>
              </a:lnSpc>
            </a:pPr>
            <a:endParaRPr lang="en-US" altLang="ko-KR" sz="20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143508" y="70988"/>
            <a:ext cx="8229600" cy="742094"/>
          </a:xfrm>
        </p:spPr>
        <p:txBody>
          <a:bodyPr/>
          <a:lstStyle/>
          <a:p>
            <a:r>
              <a:rPr lang="ko-KR" altLang="en-US" spc="-150" dirty="0" smtClean="0"/>
              <a:t>원전 종사자에 대한 </a:t>
            </a:r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설문조사 결과</a:t>
            </a:r>
            <a:endParaRPr lang="ko-KR" altLang="en-US" dirty="0"/>
          </a:p>
        </p:txBody>
      </p:sp>
      <p:grpSp>
        <p:nvGrpSpPr>
          <p:cNvPr id="2" name="그룹 11"/>
          <p:cNvGrpSpPr/>
          <p:nvPr/>
        </p:nvGrpSpPr>
        <p:grpSpPr>
          <a:xfrm>
            <a:off x="287524" y="970789"/>
            <a:ext cx="8377313" cy="612146"/>
            <a:chOff x="377057" y="944724"/>
            <a:chExt cx="8377313" cy="612146"/>
          </a:xfrm>
        </p:grpSpPr>
        <p:sp>
          <p:nvSpPr>
            <p:cNvPr id="14" name="직사각형 13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err="1" smtClean="0"/>
                <a:t>핵안보</a:t>
              </a:r>
              <a:r>
                <a:rPr lang="ko-KR" altLang="en-US" sz="2400" b="1" dirty="0" smtClean="0"/>
                <a:t> 교육체계 수립</a:t>
              </a: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20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323528" y="1741881"/>
            <a:ext cx="4782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ko-KR" dirty="0" smtClean="0"/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교육 대상자를 고려한 차별화된 주제 선정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다양한 교육 방법 적용</a:t>
            </a:r>
            <a:endParaRPr lang="ko-KR" alt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36" name="그룹 11"/>
          <p:cNvGrpSpPr/>
          <p:nvPr/>
        </p:nvGrpSpPr>
        <p:grpSpPr>
          <a:xfrm>
            <a:off x="323528" y="2626973"/>
            <a:ext cx="8377313" cy="612146"/>
            <a:chOff x="377057" y="944724"/>
            <a:chExt cx="8377313" cy="612146"/>
          </a:xfrm>
        </p:grpSpPr>
        <p:sp>
          <p:nvSpPr>
            <p:cNvPr id="37" name="직사각형 36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err="1" smtClean="0"/>
                <a:t>핵안보</a:t>
              </a:r>
              <a:r>
                <a:rPr lang="ko-KR" altLang="en-US" sz="2400" b="1" dirty="0" smtClean="0"/>
                <a:t> 목표관리 체계 구축</a:t>
              </a: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9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59532" y="3398065"/>
            <a:ext cx="496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ko-KR" dirty="0" smtClean="0"/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구체적인 목표 수립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목표 전파 및 지속적인 관리</a:t>
            </a:r>
          </a:p>
        </p:txBody>
      </p:sp>
      <p:grpSp>
        <p:nvGrpSpPr>
          <p:cNvPr id="41" name="그룹 11"/>
          <p:cNvGrpSpPr/>
          <p:nvPr/>
        </p:nvGrpSpPr>
        <p:grpSpPr>
          <a:xfrm>
            <a:off x="345841" y="4427173"/>
            <a:ext cx="8377313" cy="612146"/>
            <a:chOff x="377057" y="944724"/>
            <a:chExt cx="8377313" cy="612146"/>
          </a:xfrm>
        </p:grpSpPr>
        <p:sp>
          <p:nvSpPr>
            <p:cNvPr id="42" name="직사각형 41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ko-KR" altLang="en-US" sz="2400" b="1" dirty="0" smtClean="0"/>
                <a:t>규정 및 지침 보완</a:t>
              </a:r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44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31540" y="5198265"/>
            <a:ext cx="4238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ko-KR" dirty="0" smtClean="0"/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직원들의 이해도를 고려한 문서 작성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가이드북 제공을 통한 이해도 증진</a:t>
            </a:r>
            <a:endParaRPr lang="ko-KR" altLang="en-US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정리</a:t>
            </a:r>
            <a:r>
              <a:rPr lang="ko-KR" altLang="en-US" dirty="0"/>
              <a:t/>
            </a:r>
            <a:br>
              <a:rPr lang="ko-KR" altLang="en-US" dirty="0"/>
            </a:br>
            <a:endParaRPr lang="ko-KR" altLang="en-US" dirty="0"/>
          </a:p>
        </p:txBody>
      </p:sp>
      <p:graphicFrame>
        <p:nvGraphicFramePr>
          <p:cNvPr id="8" name="다이어그램 7"/>
          <p:cNvGraphicFramePr/>
          <p:nvPr/>
        </p:nvGraphicFramePr>
        <p:xfrm>
          <a:off x="428596" y="1000108"/>
          <a:ext cx="821537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4811590" y="800708"/>
            <a:ext cx="4044184" cy="1015663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ct val="0"/>
              </a:spcBef>
              <a:defRPr/>
            </a:pPr>
            <a:r>
              <a:rPr lang="en-US" altLang="ko-KR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HY견고딕" pitchFamily="18" charset="-127"/>
                <a:cs typeface="Arial" pitchFamily="34" charset="0"/>
              </a:rPr>
              <a:t>Thank You</a:t>
            </a:r>
          </a:p>
        </p:txBody>
      </p:sp>
      <p:pic>
        <p:nvPicPr>
          <p:cNvPr id="7" name="그림 6" descr="원자력안전위원회 로고(가로형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9932" y="6201308"/>
            <a:ext cx="1825650" cy="490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pc="-150" dirty="0" smtClean="0"/>
              <a:t>국내 </a:t>
            </a:r>
            <a:r>
              <a:rPr lang="ko-KR" altLang="en-US" spc="-150" dirty="0" err="1" smtClean="0"/>
              <a:t>핵안보</a:t>
            </a:r>
            <a:r>
              <a:rPr lang="ko-KR" altLang="en-US" spc="-150" dirty="0" smtClean="0"/>
              <a:t> 동향</a:t>
            </a:r>
            <a:endParaRPr lang="ko-KR" altLang="en-US" dirty="0"/>
          </a:p>
        </p:txBody>
      </p:sp>
      <p:grpSp>
        <p:nvGrpSpPr>
          <p:cNvPr id="3" name="그룹 11"/>
          <p:cNvGrpSpPr/>
          <p:nvPr/>
        </p:nvGrpSpPr>
        <p:grpSpPr>
          <a:xfrm>
            <a:off x="323528" y="872716"/>
            <a:ext cx="8377313" cy="612146"/>
            <a:chOff x="377057" y="944724"/>
            <a:chExt cx="8377313" cy="612146"/>
          </a:xfrm>
        </p:grpSpPr>
        <p:sp>
          <p:nvSpPr>
            <p:cNvPr id="35" name="직사각형 34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467291" y="1023119"/>
              <a:ext cx="6368515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r>
                <a:rPr lang="ko-KR" altLang="en-US" sz="2400" b="1" dirty="0" err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핵안보</a:t>
              </a:r>
              <a:r>
                <a:rPr lang="ko-KR" altLang="en-US" sz="24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 체제 강화</a:t>
              </a: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395536" y="1412776"/>
            <a:ext cx="62464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ko-KR" altLang="en-US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en-US" altLang="ko-KR" b="1" dirty="0" smtClean="0">
              <a:latin typeface="+mn-ea"/>
              <a:cs typeface="Tahoma" pitchFamily="34" charset="0"/>
            </a:endParaRPr>
          </a:p>
          <a:p>
            <a:pPr marL="179388" indent="-179388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Participating States will work to promote and sustain  strong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NUCLEAR SECURITY CULTURE </a:t>
            </a:r>
          </a:p>
          <a:p>
            <a:endParaRPr lang="ko-KR" altLang="en-US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2012 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서울 </a:t>
            </a:r>
            <a:r>
              <a:rPr lang="ko-KR" altLang="en-US" b="1" dirty="0" err="1" smtClean="0">
                <a:latin typeface="+mn-ea"/>
                <a:cs typeface="Tahoma" pitchFamily="34" charset="0"/>
              </a:rPr>
              <a:t>핵안보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 정상회의</a:t>
            </a:r>
            <a:r>
              <a:rPr lang="en-US" altLang="ko-KR" b="1" dirty="0" smtClean="0">
                <a:latin typeface="+mn-ea"/>
                <a:cs typeface="Tahoma" pitchFamily="34" charset="0"/>
              </a:rPr>
              <a:t>, 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한국</a:t>
            </a:r>
            <a:endParaRPr lang="en-US" altLang="ko-KR" b="1" dirty="0" smtClean="0">
              <a:latin typeface="+mn-ea"/>
              <a:cs typeface="Tahoma" pitchFamily="34" charset="0"/>
            </a:endParaRPr>
          </a:p>
          <a:p>
            <a:pPr marL="179388" indent="-179388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Investment in human capacity building is fundamental to promoting and sustaining a strong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NUCLEAR SECURITY CULTURE </a:t>
            </a:r>
          </a:p>
          <a:p>
            <a:pPr marL="179388" indent="-179388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Encouraged governments, regulatory bodies, industry, academia, nongovernmental organizations and the media, to fully commit to enhancing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SECURITY CULTURE </a:t>
            </a:r>
          </a:p>
          <a:p>
            <a:pPr marL="179388" indent="-179388"/>
            <a:endParaRPr lang="en-US" altLang="ko-KR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9388" indent="-179388">
              <a:buFont typeface="Wingdings" pitchFamily="2" charset="2"/>
              <a:buChar char="Ø"/>
            </a:pP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2014 </a:t>
            </a:r>
            <a:r>
              <a:rPr lang="ko-KR" altLang="en-US" b="1" dirty="0" err="1" smtClean="0">
                <a:latin typeface="+mn-ea"/>
                <a:cs typeface="Tahoma" pitchFamily="34" charset="0"/>
              </a:rPr>
              <a:t>헤이그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b="1" dirty="0" err="1" smtClean="0">
                <a:latin typeface="+mn-ea"/>
                <a:cs typeface="Tahoma" pitchFamily="34" charset="0"/>
              </a:rPr>
              <a:t>핵안보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 정상회의</a:t>
            </a:r>
            <a:r>
              <a:rPr lang="en-US" altLang="ko-KR" b="1" dirty="0" smtClean="0">
                <a:latin typeface="+mn-ea"/>
                <a:cs typeface="Tahoma" pitchFamily="34" charset="0"/>
              </a:rPr>
              <a:t>, </a:t>
            </a:r>
            <a:r>
              <a:rPr lang="ko-KR" altLang="en-US" b="1" dirty="0" err="1" smtClean="0">
                <a:latin typeface="+mn-ea"/>
                <a:cs typeface="Tahoma" pitchFamily="34" charset="0"/>
              </a:rPr>
              <a:t>네델란드</a:t>
            </a:r>
            <a:endParaRPr lang="en-US" altLang="ko-KR" b="1" dirty="0" smtClean="0">
              <a:latin typeface="+mn-ea"/>
              <a:cs typeface="Tahoma" pitchFamily="34" charset="0"/>
            </a:endParaRPr>
          </a:p>
          <a:p>
            <a:pPr marL="179388" indent="-179388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International cooperation fosters the capacity of States to build and sustain a strong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NUCLEAR SECURITY CULTURE </a:t>
            </a:r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and effectively combat nuclear terrorism or other criminal threats.</a:t>
            </a:r>
          </a:p>
          <a:p>
            <a:r>
              <a:rPr lang="en-US" altLang="ko-KR" dirty="0" smtClean="0"/>
              <a:t>.</a:t>
            </a:r>
            <a:endParaRPr lang="en-US" altLang="ko-KR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9388" indent="-179388"/>
            <a:endParaRPr lang="en-US" altLang="ko-KR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altLang="ko-KR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ko-KR" alt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3996" y="1559227"/>
            <a:ext cx="8828484" cy="4968552"/>
          </a:xfrm>
          <a:prstGeom prst="roundRect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관련 국제동향</a:t>
            </a:r>
            <a:endParaRPr lang="ko-KR" altLang="en-US" dirty="0"/>
          </a:p>
        </p:txBody>
      </p:sp>
      <p:grpSp>
        <p:nvGrpSpPr>
          <p:cNvPr id="3" name="그룹 11"/>
          <p:cNvGrpSpPr/>
          <p:nvPr/>
        </p:nvGrpSpPr>
        <p:grpSpPr>
          <a:xfrm>
            <a:off x="377057" y="944724"/>
            <a:ext cx="8377313" cy="612146"/>
            <a:chOff x="377057" y="944724"/>
            <a:chExt cx="8377313" cy="612146"/>
          </a:xfrm>
        </p:grpSpPr>
        <p:sp>
          <p:nvSpPr>
            <p:cNvPr id="35" name="직사각형 34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467291" y="1023119"/>
              <a:ext cx="6368515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r>
                <a:rPr lang="ko-KR" altLang="en-US" sz="2400" b="1" dirty="0" err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핵안보</a:t>
              </a:r>
              <a:r>
                <a:rPr lang="ko-KR" altLang="en-US" sz="24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 정상회의</a:t>
              </a:r>
            </a:p>
          </p:txBody>
        </p: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628800"/>
            <a:ext cx="2430270" cy="1692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그림 16" descr="TBWB_ATTACH_P51_26869_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392996"/>
            <a:ext cx="2475565" cy="16201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0456" y="5049180"/>
            <a:ext cx="2506096" cy="164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직사각형 23"/>
          <p:cNvSpPr/>
          <p:nvPr/>
        </p:nvSpPr>
        <p:spPr>
          <a:xfrm>
            <a:off x="149085" y="1484784"/>
            <a:ext cx="62464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ko-KR" altLang="en-US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altLang="ko-KR" b="1" dirty="0" smtClean="0">
                <a:latin typeface="+mn-ea"/>
                <a:cs typeface="Tahoma" pitchFamily="34" charset="0"/>
              </a:rPr>
              <a:t>2010 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워싱턴 </a:t>
            </a:r>
            <a:r>
              <a:rPr lang="ko-KR" altLang="en-US" b="1" dirty="0" err="1" smtClean="0">
                <a:latin typeface="+mn-ea"/>
                <a:cs typeface="Tahoma" pitchFamily="34" charset="0"/>
              </a:rPr>
              <a:t>핵안보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 정상회의</a:t>
            </a:r>
            <a:r>
              <a:rPr lang="en-US" altLang="ko-KR" b="1" dirty="0" smtClean="0">
                <a:latin typeface="+mn-ea"/>
                <a:cs typeface="Tahoma" pitchFamily="34" charset="0"/>
              </a:rPr>
              <a:t>, 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미국</a:t>
            </a:r>
            <a:endParaRPr lang="en-US" altLang="ko-KR" b="1" dirty="0" smtClean="0">
              <a:latin typeface="+mn-ea"/>
              <a:cs typeface="Tahoma" pitchFamily="34" charset="0"/>
            </a:endParaRPr>
          </a:p>
          <a:p>
            <a:pPr marL="179388" indent="-179388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Participating States will work to promote and sustain  strong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NUCLEAR SECURITY CULTURE </a:t>
            </a:r>
          </a:p>
          <a:p>
            <a:endParaRPr lang="ko-KR" altLang="en-US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2012 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서울 </a:t>
            </a:r>
            <a:r>
              <a:rPr lang="ko-KR" altLang="en-US" b="1" dirty="0" err="1" smtClean="0">
                <a:latin typeface="+mn-ea"/>
                <a:cs typeface="Tahoma" pitchFamily="34" charset="0"/>
              </a:rPr>
              <a:t>핵안보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 정상회의</a:t>
            </a:r>
            <a:r>
              <a:rPr lang="en-US" altLang="ko-KR" b="1" dirty="0" smtClean="0">
                <a:latin typeface="+mn-ea"/>
                <a:cs typeface="Tahoma" pitchFamily="34" charset="0"/>
              </a:rPr>
              <a:t>, 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한국</a:t>
            </a:r>
            <a:endParaRPr lang="en-US" altLang="ko-KR" b="1" dirty="0" smtClean="0">
              <a:latin typeface="+mn-ea"/>
              <a:cs typeface="Tahoma" pitchFamily="34" charset="0"/>
            </a:endParaRPr>
          </a:p>
          <a:p>
            <a:pPr marL="179388" indent="-179388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Investment in human capacity building is fundamental to promoting and sustaining a strong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NUCLEAR SECURITY CULTURE </a:t>
            </a:r>
          </a:p>
          <a:p>
            <a:pPr marL="179388" indent="-179388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Encouraged governments, regulatory bodies, industry, academia, nongovernmental organizations and the media, to fully commit to enhancing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SECURITY CULTURE </a:t>
            </a:r>
          </a:p>
          <a:p>
            <a:pPr marL="179388" indent="-179388"/>
            <a:endParaRPr lang="en-US" altLang="ko-KR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9388" indent="-179388">
              <a:buFont typeface="Wingdings" pitchFamily="2" charset="2"/>
              <a:buChar char="Ø"/>
            </a:pP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2014 </a:t>
            </a:r>
            <a:r>
              <a:rPr lang="ko-KR" altLang="en-US" b="1" dirty="0" err="1" smtClean="0">
                <a:latin typeface="+mn-ea"/>
                <a:cs typeface="Tahoma" pitchFamily="34" charset="0"/>
              </a:rPr>
              <a:t>헤이그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 </a:t>
            </a:r>
            <a:r>
              <a:rPr lang="ko-KR" altLang="en-US" b="1" dirty="0" err="1" smtClean="0">
                <a:latin typeface="+mn-ea"/>
                <a:cs typeface="Tahoma" pitchFamily="34" charset="0"/>
              </a:rPr>
              <a:t>핵안보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 정상회의</a:t>
            </a:r>
            <a:r>
              <a:rPr lang="en-US" altLang="ko-KR" b="1" dirty="0" smtClean="0">
                <a:latin typeface="+mn-ea"/>
                <a:cs typeface="Tahoma" pitchFamily="34" charset="0"/>
              </a:rPr>
              <a:t>, </a:t>
            </a:r>
            <a:r>
              <a:rPr lang="ko-KR" altLang="en-US" b="1" dirty="0" err="1" smtClean="0">
                <a:latin typeface="+mn-ea"/>
                <a:cs typeface="Tahoma" pitchFamily="34" charset="0"/>
              </a:rPr>
              <a:t>네델란드</a:t>
            </a:r>
            <a:endParaRPr lang="en-US" altLang="ko-KR" b="1" dirty="0" smtClean="0">
              <a:latin typeface="+mn-ea"/>
              <a:cs typeface="Tahoma" pitchFamily="34" charset="0"/>
            </a:endParaRPr>
          </a:p>
          <a:p>
            <a:pPr marL="179388" indent="-179388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 International cooperation fosters the capacity of States to build and sustain a strong </a:t>
            </a: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NUCLEAR SECURITY CULTURE </a:t>
            </a:r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and effectively combat nuclear terrorism or other criminal threats.</a:t>
            </a:r>
          </a:p>
          <a:p>
            <a:r>
              <a:rPr lang="en-US" altLang="ko-KR" dirty="0" smtClean="0"/>
              <a:t>.</a:t>
            </a:r>
            <a:endParaRPr lang="en-US" altLang="ko-KR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9388" indent="-179388"/>
            <a:endParaRPr lang="en-US" altLang="ko-KR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altLang="ko-KR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ko-KR" alt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3996" y="1559227"/>
            <a:ext cx="6264696" cy="4968552"/>
          </a:xfrm>
          <a:prstGeom prst="roundRect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관련 국제동향</a:t>
            </a:r>
            <a:endParaRPr lang="ko-KR" altLang="en-US" dirty="0"/>
          </a:p>
        </p:txBody>
      </p:sp>
      <p:grpSp>
        <p:nvGrpSpPr>
          <p:cNvPr id="3" name="그룹 11"/>
          <p:cNvGrpSpPr/>
          <p:nvPr/>
        </p:nvGrpSpPr>
        <p:grpSpPr>
          <a:xfrm>
            <a:off x="347240" y="855273"/>
            <a:ext cx="8377313" cy="612146"/>
            <a:chOff x="377057" y="944724"/>
            <a:chExt cx="8377313" cy="612146"/>
          </a:xfrm>
        </p:grpSpPr>
        <p:sp>
          <p:nvSpPr>
            <p:cNvPr id="35" name="직사각형 34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467291" y="1023119"/>
              <a:ext cx="6368515" cy="46166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r>
                <a:rPr lang="ko-KR" altLang="en-US" sz="24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기타 국제회의</a:t>
              </a:r>
            </a:p>
          </p:txBody>
        </p:sp>
      </p:grpSp>
      <p:sp>
        <p:nvSpPr>
          <p:cNvPr id="24" name="직사각형 23"/>
          <p:cNvSpPr/>
          <p:nvPr/>
        </p:nvSpPr>
        <p:spPr>
          <a:xfrm>
            <a:off x="143508" y="1520788"/>
            <a:ext cx="624644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ko-KR" altLang="en-US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altLang="ko-KR" b="1" dirty="0" smtClean="0">
                <a:latin typeface="+mn-ea"/>
                <a:cs typeface="Tahoma" pitchFamily="34" charset="0"/>
              </a:rPr>
              <a:t>IAEA 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총회 </a:t>
            </a:r>
            <a:r>
              <a:rPr lang="en-US" altLang="ko-KR" b="1" dirty="0" smtClean="0">
                <a:latin typeface="+mn-ea"/>
                <a:cs typeface="Tahoma" pitchFamily="34" charset="0"/>
              </a:rPr>
              <a:t>(GC(57)/RES/10, 2013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년 </a:t>
            </a:r>
            <a:r>
              <a:rPr lang="en-US" altLang="ko-KR" b="1" dirty="0" smtClean="0">
                <a:latin typeface="+mn-ea"/>
                <a:cs typeface="Tahoma" pitchFamily="34" charset="0"/>
              </a:rPr>
              <a:t>9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월</a:t>
            </a:r>
            <a:endParaRPr lang="en-US" altLang="ko-KR" b="1" dirty="0" smtClean="0">
              <a:latin typeface="+mn-ea"/>
              <a:cs typeface="Tahoma" pitchFamily="34" charset="0"/>
            </a:endParaRPr>
          </a:p>
          <a:p>
            <a:pPr marL="179388" indent="-179388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</a:t>
            </a:r>
            <a:r>
              <a:rPr lang="ko-KR" altLang="en-US" dirty="0" smtClean="0"/>
              <a:t> </a:t>
            </a:r>
            <a:r>
              <a:rPr lang="en-US" altLang="ko-KR" dirty="0" smtClean="0"/>
              <a:t>Encourages the secretariat to promote international exchanges of experience and good practices as regards ways to develop, foster and maintain a robust </a:t>
            </a:r>
            <a:r>
              <a:rPr lang="en-US" altLang="ko-KR" b="1" dirty="0" smtClean="0"/>
              <a:t>NUCLEAR SECURITY CULTURE</a:t>
            </a:r>
            <a:r>
              <a:rPr lang="en-US" altLang="ko-KR" dirty="0" smtClean="0"/>
              <a:t> compatible with states’ nuclear security regimes; </a:t>
            </a:r>
          </a:p>
          <a:p>
            <a:endParaRPr lang="ko-KR" altLang="en-US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ko-KR" altLang="en-US" b="1" dirty="0" err="1" smtClean="0">
                <a:latin typeface="+mn-ea"/>
                <a:cs typeface="Tahoma" pitchFamily="34" charset="0"/>
              </a:rPr>
              <a:t>개정핵물질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 방호협약</a:t>
            </a:r>
            <a:r>
              <a:rPr lang="en-US" altLang="ko-KR" b="1" dirty="0" smtClean="0">
                <a:latin typeface="+mn-ea"/>
                <a:cs typeface="Tahoma" pitchFamily="34" charset="0"/>
              </a:rPr>
              <a:t>, 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기본원칙 </a:t>
            </a:r>
            <a:r>
              <a:rPr lang="en-US" altLang="ko-KR" b="1" dirty="0" smtClean="0">
                <a:latin typeface="+mn-ea"/>
                <a:cs typeface="Tahoma" pitchFamily="34" charset="0"/>
              </a:rPr>
              <a:t>F</a:t>
            </a:r>
          </a:p>
          <a:p>
            <a:pPr marL="179388" indent="-179388"/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</a:t>
            </a:r>
            <a:r>
              <a:rPr lang="ko-KR" altLang="en-US" dirty="0" smtClean="0"/>
              <a:t> </a:t>
            </a:r>
            <a:r>
              <a:rPr lang="en-US" altLang="ko-KR" dirty="0" smtClean="0"/>
              <a:t>all organizations involved in implementing physical protection should give due priority to the </a:t>
            </a:r>
            <a:r>
              <a:rPr lang="en-US" altLang="ko-KR" b="1" dirty="0" smtClean="0"/>
              <a:t>SECURITY CULTURE; </a:t>
            </a:r>
          </a:p>
          <a:p>
            <a:pPr marL="179388" indent="-179388"/>
            <a:endParaRPr lang="en-US" altLang="ko-KR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9388" indent="-179388">
              <a:buFont typeface="Wingdings" pitchFamily="2" charset="2"/>
              <a:buChar char="Ø"/>
            </a:pPr>
            <a:r>
              <a:rPr lang="en-US" altLang="ko-KR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ko-KR" altLang="en-US" b="1" dirty="0" smtClean="0">
                <a:latin typeface="+mn-ea"/>
                <a:cs typeface="Tahoma" pitchFamily="34" charset="0"/>
              </a:rPr>
              <a:t>방사선원의 안전 및 보안에 대한 행동준칙</a:t>
            </a:r>
            <a:endParaRPr lang="en-US" altLang="ko-KR" b="1" dirty="0" smtClean="0">
              <a:latin typeface="+mn-ea"/>
              <a:cs typeface="Tahoma" pitchFamily="34" charset="0"/>
            </a:endParaRPr>
          </a:p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•</a:t>
            </a:r>
            <a:r>
              <a:rPr lang="ko-KR" altLang="en-US" dirty="0" smtClean="0"/>
              <a:t> </a:t>
            </a:r>
            <a:r>
              <a:rPr lang="en-US" altLang="ko-KR" dirty="0" smtClean="0"/>
              <a:t>Every State should . . . ensure: (b) the promotion of </a:t>
            </a:r>
          </a:p>
          <a:p>
            <a:pPr marL="179388" indent="-179388"/>
            <a:r>
              <a:rPr lang="en-US" altLang="ko-KR" b="1" dirty="0" smtClean="0"/>
              <a:t>  SAFETY CULTURE AND OF SECURITY CULTURE </a:t>
            </a:r>
            <a:r>
              <a:rPr lang="en-US" altLang="ko-KR" dirty="0" smtClean="0"/>
              <a:t>with respect to radioactive sources.”</a:t>
            </a:r>
            <a:endParaRPr lang="en-US" altLang="ko-KR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US" altLang="ko-KR" dirty="0" smtClean="0"/>
              <a:t>.</a:t>
            </a:r>
            <a:endParaRPr lang="en-US" altLang="ko-KR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9388" indent="-179388"/>
            <a:endParaRPr lang="en-US" altLang="ko-KR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altLang="ko-KR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ko-KR" alt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5" name="모서리가 둥근 직사각형 24"/>
          <p:cNvSpPr/>
          <p:nvPr/>
        </p:nvSpPr>
        <p:spPr>
          <a:xfrm>
            <a:off x="63996" y="1559227"/>
            <a:ext cx="6264696" cy="4968552"/>
          </a:xfrm>
          <a:prstGeom prst="roundRect">
            <a:avLst/>
          </a:prstGeom>
          <a:ln w="38100">
            <a:solidFill>
              <a:schemeClr val="bg1">
                <a:lumMod val="5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579105"/>
            <a:ext cx="249035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261354"/>
            <a:ext cx="2484276" cy="1752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4085" y="5072810"/>
            <a:ext cx="1267023" cy="1706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pc="-150" dirty="0" smtClean="0"/>
              <a:t>IAEA</a:t>
            </a:r>
            <a:r>
              <a:rPr lang="ko-KR" altLang="en-US" spc="-150" dirty="0" smtClean="0"/>
              <a:t>의</a:t>
            </a:r>
            <a:r>
              <a:rPr lang="en-US" altLang="ko-KR" spc="-150" dirty="0" smtClean="0"/>
              <a:t> </a:t>
            </a:r>
            <a:r>
              <a:rPr lang="ko-KR" altLang="en-US" spc="-150" dirty="0" smtClean="0"/>
              <a:t>역할</a:t>
            </a:r>
            <a:endParaRPr lang="ko-KR" altLang="en-US" dirty="0"/>
          </a:p>
        </p:txBody>
      </p:sp>
      <p:grpSp>
        <p:nvGrpSpPr>
          <p:cNvPr id="12" name="그룹 11"/>
          <p:cNvGrpSpPr/>
          <p:nvPr/>
        </p:nvGrpSpPr>
        <p:grpSpPr>
          <a:xfrm>
            <a:off x="377057" y="944724"/>
            <a:ext cx="8377313" cy="612146"/>
            <a:chOff x="377057" y="944724"/>
            <a:chExt cx="8377313" cy="612146"/>
          </a:xfrm>
        </p:grpSpPr>
        <p:sp>
          <p:nvSpPr>
            <p:cNvPr id="35" name="직사각형 34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r>
                <a:rPr lang="en-US" altLang="ko-KR" sz="23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IAEA </a:t>
              </a:r>
              <a:r>
                <a:rPr lang="ko-KR" altLang="en-US" sz="2300" b="1" dirty="0" err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핵안보</a:t>
              </a:r>
              <a:r>
                <a:rPr lang="ko-KR" altLang="en-US" sz="23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 시리즈</a:t>
              </a:r>
            </a:p>
          </p:txBody>
        </p:sp>
      </p:grp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2220" y="1808820"/>
            <a:ext cx="1008112" cy="150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356992"/>
            <a:ext cx="1010791" cy="151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2220" y="3356992"/>
            <a:ext cx="970024" cy="149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96336" y="3356992"/>
            <a:ext cx="982300" cy="147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4905164"/>
            <a:ext cx="972108" cy="145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00111" y="5013176"/>
            <a:ext cx="970024" cy="1452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8223" y="4977172"/>
            <a:ext cx="1009971" cy="147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9" name="그룹 48"/>
          <p:cNvGrpSpPr/>
          <p:nvPr/>
        </p:nvGrpSpPr>
        <p:grpSpPr>
          <a:xfrm>
            <a:off x="143508" y="1916832"/>
            <a:ext cx="3229445" cy="2722691"/>
            <a:chOff x="490322" y="1705276"/>
            <a:chExt cx="3229445" cy="2722691"/>
          </a:xfrm>
        </p:grpSpPr>
        <p:sp>
          <p:nvSpPr>
            <p:cNvPr id="40" name="Freeform 20"/>
            <p:cNvSpPr>
              <a:spLocks/>
            </p:cNvSpPr>
            <p:nvPr/>
          </p:nvSpPr>
          <p:spPr bwMode="auto">
            <a:xfrm>
              <a:off x="810056" y="3463486"/>
              <a:ext cx="2513723" cy="340152"/>
            </a:xfrm>
            <a:custGeom>
              <a:avLst/>
              <a:gdLst/>
              <a:ahLst/>
              <a:cxnLst>
                <a:cxn ang="0">
                  <a:pos x="0" y="222"/>
                </a:cxn>
                <a:cxn ang="0">
                  <a:pos x="1599" y="222"/>
                </a:cxn>
                <a:cxn ang="0">
                  <a:pos x="1765" y="0"/>
                </a:cxn>
                <a:cxn ang="0">
                  <a:pos x="316" y="1"/>
                </a:cxn>
                <a:cxn ang="0">
                  <a:pos x="0" y="222"/>
                </a:cxn>
              </a:cxnLst>
              <a:rect l="0" t="0" r="r" b="b"/>
              <a:pathLst>
                <a:path w="1765" h="222">
                  <a:moveTo>
                    <a:pt x="0" y="222"/>
                  </a:moveTo>
                  <a:lnTo>
                    <a:pt x="1599" y="222"/>
                  </a:lnTo>
                  <a:lnTo>
                    <a:pt x="1765" y="0"/>
                  </a:lnTo>
                  <a:lnTo>
                    <a:pt x="316" y="1"/>
                  </a:lnTo>
                  <a:lnTo>
                    <a:pt x="0" y="222"/>
                  </a:lnTo>
                  <a:close/>
                </a:path>
              </a:pathLst>
            </a:custGeom>
            <a:solidFill>
              <a:srgbClr val="054D4B"/>
            </a:solidFill>
            <a:ln w="12700">
              <a:noFill/>
              <a:prstDash val="solid"/>
              <a:round/>
              <a:headEnd/>
              <a:tailEnd/>
            </a:ln>
            <a:effectLst/>
          </p:spPr>
          <p:txBody>
            <a:bodyPr wrap="none" lIns="0" tIns="0" rIns="0" bIns="47212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41" name="Freeform 21"/>
            <p:cNvSpPr>
              <a:spLocks/>
            </p:cNvSpPr>
            <p:nvPr/>
          </p:nvSpPr>
          <p:spPr bwMode="auto">
            <a:xfrm>
              <a:off x="3068259" y="3463486"/>
              <a:ext cx="651508" cy="964481"/>
            </a:xfrm>
            <a:custGeom>
              <a:avLst/>
              <a:gdLst/>
              <a:ahLst/>
              <a:cxnLst>
                <a:cxn ang="0">
                  <a:pos x="318" y="839"/>
                </a:cxn>
                <a:cxn ang="0">
                  <a:pos x="0" y="301"/>
                </a:cxn>
                <a:cxn ang="0">
                  <a:pos x="237" y="0"/>
                </a:cxn>
                <a:cxn ang="0">
                  <a:pos x="608" y="463"/>
                </a:cxn>
                <a:cxn ang="0">
                  <a:pos x="318" y="839"/>
                </a:cxn>
              </a:cxnLst>
              <a:rect l="0" t="0" r="r" b="b"/>
              <a:pathLst>
                <a:path w="608" h="839">
                  <a:moveTo>
                    <a:pt x="318" y="839"/>
                  </a:moveTo>
                  <a:lnTo>
                    <a:pt x="0" y="301"/>
                  </a:lnTo>
                  <a:lnTo>
                    <a:pt x="237" y="0"/>
                  </a:lnTo>
                  <a:lnTo>
                    <a:pt x="608" y="463"/>
                  </a:lnTo>
                  <a:lnTo>
                    <a:pt x="318" y="839"/>
                  </a:lnTo>
                  <a:close/>
                </a:path>
              </a:pathLst>
            </a:custGeom>
            <a:gradFill rotWithShape="0">
              <a:gsLst>
                <a:gs pos="0">
                  <a:srgbClr val="438E65">
                    <a:gamma/>
                    <a:shade val="46275"/>
                    <a:invGamma/>
                  </a:srgbClr>
                </a:gs>
                <a:gs pos="50000">
                  <a:srgbClr val="438E65"/>
                </a:gs>
                <a:gs pos="100000">
                  <a:srgbClr val="438E6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lIns="0" tIns="0" rIns="0" bIns="47212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42" name="Freeform 22"/>
            <p:cNvSpPr>
              <a:spLocks/>
            </p:cNvSpPr>
            <p:nvPr/>
          </p:nvSpPr>
          <p:spPr bwMode="auto">
            <a:xfrm>
              <a:off x="490322" y="3800767"/>
              <a:ext cx="2919076" cy="627200"/>
            </a:xfrm>
            <a:custGeom>
              <a:avLst/>
              <a:gdLst/>
              <a:ahLst/>
              <a:cxnLst>
                <a:cxn ang="0">
                  <a:pos x="0" y="410"/>
                </a:cxn>
                <a:cxn ang="0">
                  <a:pos x="2049" y="410"/>
                </a:cxn>
                <a:cxn ang="0">
                  <a:pos x="1822" y="0"/>
                </a:cxn>
                <a:cxn ang="0">
                  <a:pos x="225" y="0"/>
                </a:cxn>
                <a:cxn ang="0">
                  <a:pos x="0" y="410"/>
                </a:cxn>
              </a:cxnLst>
              <a:rect l="0" t="0" r="r" b="b"/>
              <a:pathLst>
                <a:path w="2049" h="410">
                  <a:moveTo>
                    <a:pt x="0" y="410"/>
                  </a:moveTo>
                  <a:lnTo>
                    <a:pt x="2049" y="410"/>
                  </a:lnTo>
                  <a:lnTo>
                    <a:pt x="1822" y="0"/>
                  </a:lnTo>
                  <a:lnTo>
                    <a:pt x="225" y="0"/>
                  </a:lnTo>
                  <a:lnTo>
                    <a:pt x="0" y="410"/>
                  </a:lnTo>
                  <a:close/>
                </a:path>
              </a:pathLst>
            </a:custGeom>
            <a:gradFill rotWithShape="0">
              <a:gsLst>
                <a:gs pos="0">
                  <a:srgbClr val="438E65">
                    <a:gamma/>
                    <a:shade val="46275"/>
                    <a:invGamma/>
                  </a:srgbClr>
                </a:gs>
                <a:gs pos="50000">
                  <a:srgbClr val="438E65"/>
                </a:gs>
                <a:gs pos="100000">
                  <a:srgbClr val="438E65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lIns="0" tIns="0" rIns="0" bIns="47212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1187200" y="2885765"/>
              <a:ext cx="1679400" cy="234087"/>
            </a:xfrm>
            <a:custGeom>
              <a:avLst/>
              <a:gdLst/>
              <a:ahLst/>
              <a:cxnLst>
                <a:cxn ang="0">
                  <a:pos x="0" y="162"/>
                </a:cxn>
                <a:cxn ang="0">
                  <a:pos x="1176" y="167"/>
                </a:cxn>
                <a:cxn ang="0">
                  <a:pos x="1286" y="0"/>
                </a:cxn>
                <a:cxn ang="0">
                  <a:pos x="325" y="0"/>
                </a:cxn>
                <a:cxn ang="0">
                  <a:pos x="0" y="162"/>
                </a:cxn>
              </a:cxnLst>
              <a:rect l="0" t="0" r="r" b="b"/>
              <a:pathLst>
                <a:path w="1286" h="167">
                  <a:moveTo>
                    <a:pt x="0" y="162"/>
                  </a:moveTo>
                  <a:lnTo>
                    <a:pt x="1176" y="167"/>
                  </a:lnTo>
                  <a:lnTo>
                    <a:pt x="1286" y="0"/>
                  </a:lnTo>
                  <a:lnTo>
                    <a:pt x="325" y="0"/>
                  </a:lnTo>
                  <a:lnTo>
                    <a:pt x="0" y="162"/>
                  </a:lnTo>
                  <a:close/>
                </a:path>
              </a:pathLst>
            </a:custGeom>
            <a:gradFill rotWithShape="0">
              <a:gsLst>
                <a:gs pos="0">
                  <a:srgbClr val="0066CC">
                    <a:gamma/>
                    <a:shade val="54902"/>
                    <a:invGamma/>
                  </a:srgbClr>
                </a:gs>
                <a:gs pos="50000">
                  <a:srgbClr val="0066CC"/>
                </a:gs>
                <a:gs pos="100000">
                  <a:srgbClr val="0066CC">
                    <a:gamma/>
                    <a:shade val="54902"/>
                    <a:invGamma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lIns="40792" tIns="40792" rIns="40792" bIns="40792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704682" y="2884328"/>
              <a:ext cx="558016" cy="834384"/>
            </a:xfrm>
            <a:custGeom>
              <a:avLst/>
              <a:gdLst/>
              <a:ahLst/>
              <a:cxnLst>
                <a:cxn ang="0">
                  <a:pos x="0" y="204"/>
                </a:cxn>
                <a:cxn ang="0">
                  <a:pos x="309" y="726"/>
                </a:cxn>
                <a:cxn ang="0">
                  <a:pos x="520" y="458"/>
                </a:cxn>
                <a:cxn ang="0">
                  <a:pos x="147" y="0"/>
                </a:cxn>
                <a:cxn ang="0">
                  <a:pos x="0" y="204"/>
                </a:cxn>
              </a:cxnLst>
              <a:rect l="0" t="0" r="r" b="b"/>
              <a:pathLst>
                <a:path w="520" h="726">
                  <a:moveTo>
                    <a:pt x="0" y="204"/>
                  </a:moveTo>
                  <a:lnTo>
                    <a:pt x="309" y="726"/>
                  </a:lnTo>
                  <a:lnTo>
                    <a:pt x="520" y="458"/>
                  </a:lnTo>
                  <a:lnTo>
                    <a:pt x="147" y="0"/>
                  </a:lnTo>
                  <a:lnTo>
                    <a:pt x="0" y="204"/>
                  </a:lnTo>
                  <a:close/>
                </a:path>
              </a:pathLst>
            </a:custGeom>
            <a:gradFill rotWithShape="0">
              <a:gsLst>
                <a:gs pos="0">
                  <a:srgbClr val="0066CC">
                    <a:gamma/>
                    <a:shade val="54902"/>
                    <a:invGamma/>
                  </a:srgbClr>
                </a:gs>
                <a:gs pos="50000">
                  <a:srgbClr val="0066CC"/>
                </a:gs>
                <a:gs pos="100000">
                  <a:srgbClr val="0066CC">
                    <a:gamma/>
                    <a:shade val="54902"/>
                    <a:invGamma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lIns="40792" tIns="40792" rIns="40792" bIns="40792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864702" y="3111235"/>
              <a:ext cx="2171846" cy="611786"/>
            </a:xfrm>
            <a:custGeom>
              <a:avLst/>
              <a:gdLst/>
              <a:ahLst/>
              <a:cxnLst>
                <a:cxn ang="0">
                  <a:pos x="0" y="400"/>
                </a:cxn>
                <a:cxn ang="0">
                  <a:pos x="1525" y="400"/>
                </a:cxn>
                <a:cxn ang="0">
                  <a:pos x="1294" y="0"/>
                </a:cxn>
                <a:cxn ang="0">
                  <a:pos x="227" y="0"/>
                </a:cxn>
                <a:cxn ang="0">
                  <a:pos x="0" y="400"/>
                </a:cxn>
              </a:cxnLst>
              <a:rect l="0" t="0" r="r" b="b"/>
              <a:pathLst>
                <a:path w="1525" h="400">
                  <a:moveTo>
                    <a:pt x="0" y="400"/>
                  </a:moveTo>
                  <a:lnTo>
                    <a:pt x="1525" y="400"/>
                  </a:lnTo>
                  <a:lnTo>
                    <a:pt x="1294" y="0"/>
                  </a:lnTo>
                  <a:lnTo>
                    <a:pt x="227" y="0"/>
                  </a:lnTo>
                  <a:lnTo>
                    <a:pt x="0" y="400"/>
                  </a:lnTo>
                  <a:close/>
                </a:path>
              </a:pathLst>
            </a:custGeom>
            <a:gradFill rotWithShape="0">
              <a:gsLst>
                <a:gs pos="0">
                  <a:srgbClr val="0066CC">
                    <a:gamma/>
                    <a:shade val="54902"/>
                    <a:invGamma/>
                  </a:srgbClr>
                </a:gs>
                <a:gs pos="50000">
                  <a:srgbClr val="0066CC"/>
                </a:gs>
                <a:gs pos="100000">
                  <a:srgbClr val="0066CC">
                    <a:gamma/>
                    <a:shade val="54902"/>
                    <a:invGamma/>
                  </a:srgb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lIns="40792" tIns="40792" rIns="40792" bIns="40792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1573931" y="2298393"/>
              <a:ext cx="836355" cy="116326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705" y="102"/>
                </a:cxn>
                <a:cxn ang="0">
                  <a:pos x="781" y="0"/>
                </a:cxn>
                <a:cxn ang="0">
                  <a:pos x="243" y="0"/>
                </a:cxn>
                <a:cxn ang="0">
                  <a:pos x="0" y="96"/>
                </a:cxn>
              </a:cxnLst>
              <a:rect l="0" t="0" r="r" b="b"/>
              <a:pathLst>
                <a:path w="781" h="102">
                  <a:moveTo>
                    <a:pt x="0" y="96"/>
                  </a:moveTo>
                  <a:lnTo>
                    <a:pt x="705" y="102"/>
                  </a:lnTo>
                  <a:lnTo>
                    <a:pt x="781" y="0"/>
                  </a:lnTo>
                  <a:lnTo>
                    <a:pt x="243" y="0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5F5F5F"/>
            </a:soli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0792" tIns="40792" rIns="40792" bIns="40792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321966" y="2294084"/>
              <a:ext cx="484417" cy="735292"/>
            </a:xfrm>
            <a:custGeom>
              <a:avLst/>
              <a:gdLst/>
              <a:ahLst/>
              <a:cxnLst>
                <a:cxn ang="0">
                  <a:pos x="311" y="640"/>
                </a:cxn>
                <a:cxn ang="0">
                  <a:pos x="452" y="458"/>
                </a:cxn>
                <a:cxn ang="0">
                  <a:pos x="78" y="0"/>
                </a:cxn>
                <a:cxn ang="0">
                  <a:pos x="0" y="99"/>
                </a:cxn>
                <a:cxn ang="0">
                  <a:pos x="311" y="640"/>
                </a:cxn>
              </a:cxnLst>
              <a:rect l="0" t="0" r="r" b="b"/>
              <a:pathLst>
                <a:path w="452" h="640">
                  <a:moveTo>
                    <a:pt x="311" y="640"/>
                  </a:moveTo>
                  <a:lnTo>
                    <a:pt x="452" y="458"/>
                  </a:lnTo>
                  <a:lnTo>
                    <a:pt x="78" y="0"/>
                  </a:lnTo>
                  <a:lnTo>
                    <a:pt x="0" y="99"/>
                  </a:lnTo>
                  <a:lnTo>
                    <a:pt x="311" y="640"/>
                  </a:lnTo>
                  <a:close/>
                </a:path>
              </a:pathLst>
            </a:custGeom>
            <a:gradFill rotWithShape="0">
              <a:gsLst>
                <a:gs pos="0">
                  <a:srgbClr val="9E9E9E">
                    <a:gamma/>
                    <a:shade val="46275"/>
                    <a:invGamma/>
                  </a:srgbClr>
                </a:gs>
                <a:gs pos="50000">
                  <a:srgbClr val="9E9E9E"/>
                </a:gs>
                <a:gs pos="100000">
                  <a:srgbClr val="9E9E9E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0792" tIns="40792" rIns="40792" bIns="40792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1243403" y="2407537"/>
              <a:ext cx="1411767" cy="621839"/>
            </a:xfrm>
            <a:custGeom>
              <a:avLst/>
              <a:gdLst/>
              <a:ahLst/>
              <a:cxnLst>
                <a:cxn ang="0">
                  <a:pos x="0" y="407"/>
                </a:cxn>
                <a:cxn ang="0">
                  <a:pos x="992" y="407"/>
                </a:cxn>
                <a:cxn ang="0">
                  <a:pos x="762" y="0"/>
                </a:cxn>
                <a:cxn ang="0">
                  <a:pos x="231" y="0"/>
                </a:cxn>
                <a:cxn ang="0">
                  <a:pos x="0" y="407"/>
                </a:cxn>
              </a:cxnLst>
              <a:rect l="0" t="0" r="r" b="b"/>
              <a:pathLst>
                <a:path w="992" h="407">
                  <a:moveTo>
                    <a:pt x="0" y="407"/>
                  </a:moveTo>
                  <a:lnTo>
                    <a:pt x="992" y="407"/>
                  </a:lnTo>
                  <a:lnTo>
                    <a:pt x="762" y="0"/>
                  </a:lnTo>
                  <a:lnTo>
                    <a:pt x="231" y="0"/>
                  </a:lnTo>
                  <a:lnTo>
                    <a:pt x="0" y="407"/>
                  </a:lnTo>
                  <a:close/>
                </a:path>
              </a:pathLst>
            </a:custGeom>
            <a:gradFill rotWithShape="0">
              <a:gsLst>
                <a:gs pos="0">
                  <a:srgbClr val="9E9E9E">
                    <a:gamma/>
                    <a:shade val="46275"/>
                    <a:invGamma/>
                  </a:srgbClr>
                </a:gs>
                <a:gs pos="50000">
                  <a:srgbClr val="9E9E9E"/>
                </a:gs>
                <a:gs pos="100000">
                  <a:srgbClr val="9E9E9E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31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40792" tIns="40792" rIns="40792" bIns="40792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31" name="Text Box 32"/>
            <p:cNvSpPr txBox="1">
              <a:spLocks noChangeArrowheads="1"/>
            </p:cNvSpPr>
            <p:nvPr/>
          </p:nvSpPr>
          <p:spPr bwMode="auto">
            <a:xfrm>
              <a:off x="1440114" y="2588488"/>
              <a:ext cx="966157" cy="31163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lIns="40792" tIns="40792" rIns="40792" bIns="40792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881063">
                <a:spcBef>
                  <a:spcPct val="50000"/>
                </a:spcBef>
              </a:pPr>
              <a:endParaRPr lang="en-US" sz="2000" noProof="1"/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1948618" y="1705276"/>
              <a:ext cx="404127" cy="618967"/>
            </a:xfrm>
            <a:custGeom>
              <a:avLst/>
              <a:gdLst/>
              <a:ahLst/>
              <a:cxnLst>
                <a:cxn ang="0">
                  <a:pos x="242" y="431"/>
                </a:cxn>
                <a:cxn ang="0">
                  <a:pos x="302" y="364"/>
                </a:cxn>
                <a:cxn ang="0">
                  <a:pos x="0" y="0"/>
                </a:cxn>
                <a:cxn ang="0">
                  <a:pos x="242" y="431"/>
                </a:cxn>
              </a:cxnLst>
              <a:rect l="0" t="0" r="r" b="b"/>
              <a:pathLst>
                <a:path w="302" h="431">
                  <a:moveTo>
                    <a:pt x="242" y="431"/>
                  </a:moveTo>
                  <a:lnTo>
                    <a:pt x="302" y="364"/>
                  </a:lnTo>
                  <a:lnTo>
                    <a:pt x="0" y="0"/>
                  </a:lnTo>
                  <a:lnTo>
                    <a:pt x="242" y="431"/>
                  </a:lnTo>
                  <a:close/>
                </a:path>
              </a:pathLst>
            </a:custGeom>
            <a:gradFill rotWithShape="0">
              <a:gsLst>
                <a:gs pos="0">
                  <a:srgbClr val="C55D5D">
                    <a:gamma/>
                    <a:shade val="75686"/>
                    <a:invGamma/>
                  </a:srgbClr>
                </a:gs>
                <a:gs pos="100000">
                  <a:srgbClr val="C55D5D"/>
                </a:gs>
              </a:gsLst>
              <a:lin ang="18900000" scaled="1"/>
            </a:gradFill>
            <a:ln w="317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lIns="40792" tIns="40792" rIns="40792" bIns="40792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1620767" y="1705276"/>
              <a:ext cx="655702" cy="618967"/>
            </a:xfrm>
            <a:custGeom>
              <a:avLst/>
              <a:gdLst/>
              <a:ahLst/>
              <a:cxnLst>
                <a:cxn ang="0">
                  <a:pos x="0" y="405"/>
                </a:cxn>
                <a:cxn ang="0">
                  <a:pos x="460" y="405"/>
                </a:cxn>
                <a:cxn ang="0">
                  <a:pos x="230" y="0"/>
                </a:cxn>
                <a:cxn ang="0">
                  <a:pos x="0" y="405"/>
                </a:cxn>
              </a:cxnLst>
              <a:rect l="0" t="0" r="r" b="b"/>
              <a:pathLst>
                <a:path w="460" h="405">
                  <a:moveTo>
                    <a:pt x="0" y="405"/>
                  </a:moveTo>
                  <a:lnTo>
                    <a:pt x="460" y="405"/>
                  </a:lnTo>
                  <a:lnTo>
                    <a:pt x="230" y="0"/>
                  </a:lnTo>
                  <a:lnTo>
                    <a:pt x="0" y="405"/>
                  </a:lnTo>
                  <a:close/>
                </a:path>
              </a:pathLst>
            </a:custGeom>
            <a:gradFill rotWithShape="0">
              <a:gsLst>
                <a:gs pos="0">
                  <a:srgbClr val="C55D5D">
                    <a:gamma/>
                    <a:shade val="65490"/>
                    <a:invGamma/>
                  </a:srgbClr>
                </a:gs>
                <a:gs pos="50000">
                  <a:srgbClr val="C55D5D"/>
                </a:gs>
                <a:gs pos="100000">
                  <a:srgbClr val="C55D5D">
                    <a:gamma/>
                    <a:shade val="65490"/>
                    <a:invGamma/>
                  </a:srgbClr>
                </a:gs>
              </a:gsLst>
              <a:lin ang="5400000" scaled="1"/>
            </a:gradFill>
            <a:ln w="3175" cap="flat" cmpd="sng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lIns="40792" tIns="40792" rIns="40792" bIns="40792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ko-KR" altLang="en-US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755576" y="2024844"/>
            <a:ext cx="178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/>
              <a:t>기본문서</a:t>
            </a:r>
            <a:endParaRPr lang="en-US" altLang="ko-KR" dirty="0" smtClean="0"/>
          </a:p>
          <a:p>
            <a:pPr algn="ctr"/>
            <a:r>
              <a:rPr lang="en-US" altLang="ko-KR" dirty="0" smtClean="0"/>
              <a:t>(Fundamentals)</a:t>
            </a:r>
            <a:endParaRPr lang="ko-KR" alt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575556" y="2636912"/>
            <a:ext cx="22599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권고문서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(Recommendations)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31540" y="3248980"/>
            <a:ext cx="2573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이행지침서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(Implementing Guides)</a:t>
            </a:r>
            <a:endParaRPr lang="ko-KR" altLang="en-US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39552" y="3969060"/>
            <a:ext cx="2321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 smtClean="0">
                <a:solidFill>
                  <a:schemeClr val="bg1"/>
                </a:solidFill>
              </a:rPr>
              <a:t>기술지침서</a:t>
            </a:r>
            <a:endParaRPr lang="en-US" altLang="ko-KR" dirty="0" smtClean="0">
              <a:solidFill>
                <a:schemeClr val="bg1"/>
              </a:solidFill>
            </a:endParaRPr>
          </a:p>
          <a:p>
            <a:pPr algn="ctr"/>
            <a:r>
              <a:rPr lang="en-US" altLang="ko-KR" dirty="0" smtClean="0">
                <a:solidFill>
                  <a:schemeClr val="bg1"/>
                </a:solidFill>
              </a:rPr>
              <a:t>(Technical Guidance)</a:t>
            </a:r>
            <a:endParaRPr lang="ko-KR" altLang="en-US" dirty="0">
              <a:solidFill>
                <a:schemeClr val="bg1"/>
              </a:solidFill>
            </a:endParaRPr>
          </a:p>
        </p:txBody>
      </p:sp>
      <p:cxnSp>
        <p:nvCxnSpPr>
          <p:cNvPr id="55" name="직선 화살표 연결선 54"/>
          <p:cNvCxnSpPr/>
          <p:nvPr/>
        </p:nvCxnSpPr>
        <p:spPr>
          <a:xfrm>
            <a:off x="3023828" y="2240868"/>
            <a:ext cx="3384376" cy="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6" name="그룹 75"/>
          <p:cNvGrpSpPr/>
          <p:nvPr/>
        </p:nvGrpSpPr>
        <p:grpSpPr>
          <a:xfrm>
            <a:off x="3023828" y="2888940"/>
            <a:ext cx="2448272" cy="936104"/>
            <a:chOff x="3023828" y="2888940"/>
            <a:chExt cx="2448272" cy="936104"/>
          </a:xfrm>
        </p:grpSpPr>
        <p:cxnSp>
          <p:nvCxnSpPr>
            <p:cNvPr id="70" name="직선 연결선 69"/>
            <p:cNvCxnSpPr/>
            <p:nvPr/>
          </p:nvCxnSpPr>
          <p:spPr>
            <a:xfrm>
              <a:off x="3023828" y="2888940"/>
              <a:ext cx="1656184" cy="0"/>
            </a:xfrm>
            <a:prstGeom prst="line">
              <a:avLst/>
            </a:prstGeom>
            <a:ln w="762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직선 연결선 72"/>
            <p:cNvCxnSpPr/>
            <p:nvPr/>
          </p:nvCxnSpPr>
          <p:spPr>
            <a:xfrm>
              <a:off x="4680012" y="2888940"/>
              <a:ext cx="0" cy="936104"/>
            </a:xfrm>
            <a:prstGeom prst="line">
              <a:avLst/>
            </a:prstGeom>
            <a:ln w="762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화살표 연결선 74"/>
            <p:cNvCxnSpPr/>
            <p:nvPr/>
          </p:nvCxnSpPr>
          <p:spPr>
            <a:xfrm>
              <a:off x="4680012" y="3825044"/>
              <a:ext cx="792088" cy="0"/>
            </a:xfrm>
            <a:prstGeom prst="straightConnector1">
              <a:avLst/>
            </a:prstGeom>
            <a:ln w="76200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8" name="직선 연결선 77"/>
          <p:cNvCxnSpPr/>
          <p:nvPr/>
        </p:nvCxnSpPr>
        <p:spPr>
          <a:xfrm>
            <a:off x="3023828" y="3429000"/>
            <a:ext cx="1260140" cy="0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>
            <a:off x="4283968" y="3429000"/>
            <a:ext cx="0" cy="2124236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직선 화살표 연결선 81"/>
          <p:cNvCxnSpPr/>
          <p:nvPr/>
        </p:nvCxnSpPr>
        <p:spPr>
          <a:xfrm flipV="1">
            <a:off x="4283968" y="5553236"/>
            <a:ext cx="2160240" cy="36004"/>
          </a:xfrm>
          <a:prstGeom prst="straightConnector1">
            <a:avLst/>
          </a:prstGeom>
          <a:ln w="762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7" name="그룹 86"/>
          <p:cNvGrpSpPr/>
          <p:nvPr/>
        </p:nvGrpSpPr>
        <p:grpSpPr>
          <a:xfrm>
            <a:off x="1151620" y="4689140"/>
            <a:ext cx="828092" cy="1152128"/>
            <a:chOff x="1151620" y="4689140"/>
            <a:chExt cx="828092" cy="1152128"/>
          </a:xfrm>
        </p:grpSpPr>
        <p:cxnSp>
          <p:nvCxnSpPr>
            <p:cNvPr id="84" name="직선 연결선 83"/>
            <p:cNvCxnSpPr/>
            <p:nvPr/>
          </p:nvCxnSpPr>
          <p:spPr>
            <a:xfrm>
              <a:off x="1151620" y="4689140"/>
              <a:ext cx="0" cy="1116124"/>
            </a:xfrm>
            <a:prstGeom prst="line">
              <a:avLst/>
            </a:prstGeom>
            <a:ln w="76200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직선 화살표 연결선 85"/>
            <p:cNvCxnSpPr/>
            <p:nvPr/>
          </p:nvCxnSpPr>
          <p:spPr>
            <a:xfrm>
              <a:off x="1151620" y="5805264"/>
              <a:ext cx="828092" cy="36004"/>
            </a:xfrm>
            <a:prstGeom prst="straightConnector1">
              <a:avLst/>
            </a:prstGeom>
            <a:ln w="762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타원 27"/>
          <p:cNvSpPr/>
          <p:nvPr/>
        </p:nvSpPr>
        <p:spPr>
          <a:xfrm>
            <a:off x="2303748" y="2060848"/>
            <a:ext cx="4608512" cy="4320480"/>
          </a:xfrm>
          <a:prstGeom prst="ellipse">
            <a:avLst/>
          </a:prstGeom>
          <a:ln w="88900">
            <a:solidFill>
              <a:srgbClr val="92D050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57" name="그룹 56"/>
          <p:cNvGrpSpPr/>
          <p:nvPr/>
        </p:nvGrpSpPr>
        <p:grpSpPr>
          <a:xfrm>
            <a:off x="5112060" y="5373216"/>
            <a:ext cx="2196244" cy="1152128"/>
            <a:chOff x="431540" y="2096852"/>
            <a:chExt cx="2196244" cy="115212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8" name="모서리가 둥근 직사각형 57"/>
            <p:cNvSpPr/>
            <p:nvPr/>
          </p:nvSpPr>
          <p:spPr>
            <a:xfrm>
              <a:off x="431540" y="2096852"/>
              <a:ext cx="2196244" cy="1152128"/>
            </a:xfrm>
            <a:prstGeom prst="roundRect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11560" y="2204864"/>
              <a:ext cx="1771639" cy="9233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b="1" dirty="0" smtClean="0"/>
                <a:t>단계 </a:t>
              </a:r>
              <a:r>
                <a:rPr lang="en-US" altLang="ko-KR" b="1" dirty="0" smtClean="0"/>
                <a:t>4 : </a:t>
              </a:r>
            </a:p>
            <a:p>
              <a:r>
                <a:rPr lang="ko-KR" altLang="en-US" dirty="0" smtClean="0"/>
                <a:t>데이터 분석</a:t>
              </a:r>
              <a:r>
                <a:rPr lang="en-US" altLang="ko-KR" dirty="0" smtClean="0"/>
                <a:t>/</a:t>
              </a:r>
            </a:p>
            <a:p>
              <a:r>
                <a:rPr lang="ko-KR" altLang="en-US" dirty="0" smtClean="0"/>
                <a:t>결과평가</a:t>
              </a:r>
              <a:endParaRPr lang="ko-KR" altLang="en-US" dirty="0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pc="-150" dirty="0" smtClean="0"/>
              <a:t>IAEA </a:t>
            </a:r>
            <a:r>
              <a:rPr lang="ko-KR" altLang="en-US" spc="-150" dirty="0" err="1" smtClean="0"/>
              <a:t>핵안보문화</a:t>
            </a:r>
            <a:r>
              <a:rPr lang="ko-KR" altLang="en-US" spc="-150" dirty="0" smtClean="0"/>
              <a:t> 자체평가 방법론 단계</a:t>
            </a:r>
            <a:endParaRPr lang="ko-KR" altLang="en-US" dirty="0"/>
          </a:p>
        </p:txBody>
      </p:sp>
      <p:grpSp>
        <p:nvGrpSpPr>
          <p:cNvPr id="3" name="그룹 11"/>
          <p:cNvGrpSpPr/>
          <p:nvPr/>
        </p:nvGrpSpPr>
        <p:grpSpPr>
          <a:xfrm>
            <a:off x="377057" y="944724"/>
            <a:ext cx="8377313" cy="612146"/>
            <a:chOff x="377057" y="944724"/>
            <a:chExt cx="8377313" cy="612146"/>
          </a:xfrm>
        </p:grpSpPr>
        <p:sp>
          <p:nvSpPr>
            <p:cNvPr id="35" name="직사각형 34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endParaRPr lang="ko-KR" altLang="en-US" sz="2300" b="1" dirty="0" smtClean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5" name="그룹 44"/>
          <p:cNvGrpSpPr/>
          <p:nvPr/>
        </p:nvGrpSpPr>
        <p:grpSpPr>
          <a:xfrm>
            <a:off x="839039" y="2096852"/>
            <a:ext cx="2196244" cy="1152128"/>
            <a:chOff x="431540" y="2096852"/>
            <a:chExt cx="2196244" cy="115212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3" name="모서리가 둥근 직사각형 42"/>
            <p:cNvSpPr/>
            <p:nvPr/>
          </p:nvSpPr>
          <p:spPr>
            <a:xfrm>
              <a:off x="431540" y="2096852"/>
              <a:ext cx="2196244" cy="1152128"/>
            </a:xfrm>
            <a:prstGeom prst="roundRect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39552" y="2348880"/>
              <a:ext cx="1963999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b="1" dirty="0" smtClean="0"/>
                <a:t>단계 </a:t>
              </a:r>
              <a:r>
                <a:rPr lang="en-US" altLang="ko-KR" b="1" dirty="0" smtClean="0"/>
                <a:t>1 : </a:t>
              </a:r>
            </a:p>
            <a:p>
              <a:r>
                <a:rPr lang="ko-KR" altLang="en-US" dirty="0" smtClean="0"/>
                <a:t>자체 </a:t>
              </a:r>
              <a:r>
                <a:rPr lang="ko-KR" altLang="en-US" dirty="0" err="1" smtClean="0"/>
                <a:t>평가팀</a:t>
              </a:r>
              <a:r>
                <a:rPr lang="ko-KR" altLang="en-US" dirty="0" smtClean="0"/>
                <a:t> 구성</a:t>
              </a:r>
              <a:endParaRPr lang="ko-KR" altLang="en-US" dirty="0"/>
            </a:p>
          </p:txBody>
        </p:sp>
      </p:grpSp>
      <p:grpSp>
        <p:nvGrpSpPr>
          <p:cNvPr id="46" name="그룹 45"/>
          <p:cNvGrpSpPr/>
          <p:nvPr/>
        </p:nvGrpSpPr>
        <p:grpSpPr>
          <a:xfrm>
            <a:off x="575556" y="3897052"/>
            <a:ext cx="2484275" cy="1152128"/>
            <a:chOff x="431540" y="2096852"/>
            <a:chExt cx="2196244" cy="115212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47" name="모서리가 둥근 직사각형 46"/>
            <p:cNvSpPr/>
            <p:nvPr/>
          </p:nvSpPr>
          <p:spPr>
            <a:xfrm>
              <a:off x="431540" y="2096852"/>
              <a:ext cx="2196244" cy="1152128"/>
            </a:xfrm>
            <a:prstGeom prst="roundRect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67544" y="2204864"/>
              <a:ext cx="2002135" cy="9233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b="1" dirty="0" smtClean="0"/>
                <a:t>단계 </a:t>
              </a:r>
              <a:r>
                <a:rPr lang="en-US" altLang="ko-KR" b="1" dirty="0" smtClean="0"/>
                <a:t>2 : </a:t>
              </a:r>
            </a:p>
            <a:p>
              <a:r>
                <a:rPr lang="ko-KR" altLang="en-US" dirty="0" smtClean="0"/>
                <a:t>자체 평가계획 수립</a:t>
              </a:r>
              <a:endParaRPr lang="en-US" altLang="ko-KR" dirty="0" smtClean="0"/>
            </a:p>
            <a:p>
              <a:r>
                <a:rPr lang="ko-KR" altLang="en-US" dirty="0" smtClean="0"/>
                <a:t>및 이행준비</a:t>
              </a:r>
              <a:endParaRPr lang="ko-KR" altLang="en-US" dirty="0"/>
            </a:p>
          </p:txBody>
        </p:sp>
      </p:grpSp>
      <p:grpSp>
        <p:nvGrpSpPr>
          <p:cNvPr id="49" name="그룹 48"/>
          <p:cNvGrpSpPr/>
          <p:nvPr/>
        </p:nvGrpSpPr>
        <p:grpSpPr>
          <a:xfrm>
            <a:off x="2015716" y="5337212"/>
            <a:ext cx="2196244" cy="1152128"/>
            <a:chOff x="431540" y="2096852"/>
            <a:chExt cx="2196244" cy="115212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54" name="모서리가 둥근 직사각형 53"/>
            <p:cNvSpPr/>
            <p:nvPr/>
          </p:nvSpPr>
          <p:spPr>
            <a:xfrm>
              <a:off x="431540" y="2096852"/>
              <a:ext cx="2196244" cy="1152128"/>
            </a:xfrm>
            <a:prstGeom prst="roundRect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11260" y="2348880"/>
              <a:ext cx="1420582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b="1" dirty="0" smtClean="0"/>
                <a:t>단계 </a:t>
              </a:r>
              <a:r>
                <a:rPr lang="en-US" altLang="ko-KR" b="1" dirty="0" smtClean="0"/>
                <a:t>3 : </a:t>
              </a:r>
            </a:p>
            <a:p>
              <a:r>
                <a:rPr lang="ko-KR" altLang="en-US" dirty="0" smtClean="0"/>
                <a:t>데이터 수집</a:t>
              </a:r>
              <a:endParaRPr lang="ko-KR" altLang="en-US" dirty="0"/>
            </a:p>
          </p:txBody>
        </p:sp>
      </p:grpSp>
      <p:grpSp>
        <p:nvGrpSpPr>
          <p:cNvPr id="60" name="그룹 59"/>
          <p:cNvGrpSpPr/>
          <p:nvPr/>
        </p:nvGrpSpPr>
        <p:grpSpPr>
          <a:xfrm>
            <a:off x="6588224" y="3861048"/>
            <a:ext cx="2196244" cy="1152128"/>
            <a:chOff x="431540" y="2096852"/>
            <a:chExt cx="2196244" cy="115212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1" name="모서리가 둥근 직사각형 60"/>
            <p:cNvSpPr/>
            <p:nvPr/>
          </p:nvSpPr>
          <p:spPr>
            <a:xfrm>
              <a:off x="431540" y="2096852"/>
              <a:ext cx="2196244" cy="1152128"/>
            </a:xfrm>
            <a:prstGeom prst="roundRect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95844" y="2348880"/>
              <a:ext cx="1651414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b="1" dirty="0" smtClean="0"/>
                <a:t>단계 </a:t>
              </a:r>
              <a:r>
                <a:rPr lang="en-US" altLang="ko-KR" b="1" dirty="0" smtClean="0"/>
                <a:t>5 : </a:t>
              </a:r>
            </a:p>
            <a:p>
              <a:r>
                <a:rPr lang="ko-KR" altLang="en-US" dirty="0" smtClean="0"/>
                <a:t>결과모델 개발</a:t>
              </a:r>
              <a:endParaRPr lang="ko-KR" altLang="en-US" dirty="0"/>
            </a:p>
          </p:txBody>
        </p:sp>
      </p:grpSp>
      <p:grpSp>
        <p:nvGrpSpPr>
          <p:cNvPr id="63" name="그룹 62"/>
          <p:cNvGrpSpPr/>
          <p:nvPr/>
        </p:nvGrpSpPr>
        <p:grpSpPr>
          <a:xfrm>
            <a:off x="5652120" y="2024844"/>
            <a:ext cx="2196244" cy="1152128"/>
            <a:chOff x="431540" y="2096852"/>
            <a:chExt cx="2196244" cy="1152128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4" name="모서리가 둥근 직사각형 63"/>
            <p:cNvSpPr/>
            <p:nvPr/>
          </p:nvSpPr>
          <p:spPr>
            <a:xfrm>
              <a:off x="431540" y="2096852"/>
              <a:ext cx="2196244" cy="1152128"/>
            </a:xfrm>
            <a:prstGeom prst="roundRect">
              <a:avLst/>
            </a:prstGeom>
            <a:grpFill/>
            <a:ln w="19050">
              <a:solidFill>
                <a:schemeClr val="bg1">
                  <a:lumMod val="50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95844" y="2348880"/>
              <a:ext cx="1651414" cy="64633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b="1" dirty="0" smtClean="0"/>
                <a:t>단계 </a:t>
              </a:r>
              <a:r>
                <a:rPr lang="en-US" altLang="ko-KR" b="1" dirty="0" smtClean="0"/>
                <a:t>6 : </a:t>
              </a:r>
            </a:p>
            <a:p>
              <a:r>
                <a:rPr lang="ko-KR" altLang="en-US" dirty="0" smtClean="0"/>
                <a:t>개선계획 수립</a:t>
              </a:r>
              <a:endParaRPr lang="ko-KR" altLang="en-US" dirty="0"/>
            </a:p>
          </p:txBody>
        </p:sp>
      </p:grpSp>
      <p:grpSp>
        <p:nvGrpSpPr>
          <p:cNvPr id="66" name="그룹 65"/>
          <p:cNvGrpSpPr/>
          <p:nvPr/>
        </p:nvGrpSpPr>
        <p:grpSpPr>
          <a:xfrm>
            <a:off x="3311860" y="3392996"/>
            <a:ext cx="2808312" cy="1728192"/>
            <a:chOff x="431540" y="2096852"/>
            <a:chExt cx="2196244" cy="1152128"/>
          </a:xfrm>
        </p:grpSpPr>
        <p:sp>
          <p:nvSpPr>
            <p:cNvPr id="67" name="모서리가 둥근 직사각형 66"/>
            <p:cNvSpPr/>
            <p:nvPr/>
          </p:nvSpPr>
          <p:spPr>
            <a:xfrm>
              <a:off x="431540" y="2096852"/>
              <a:ext cx="2196244" cy="1152128"/>
            </a:xfrm>
            <a:prstGeom prst="roundRect">
              <a:avLst/>
            </a:prstGeom>
            <a:ln w="19050">
              <a:solidFill>
                <a:schemeClr val="bg1">
                  <a:lumMod val="50000"/>
                </a:schemeClr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41087" y="2348880"/>
              <a:ext cx="196092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b="1" dirty="0" smtClean="0"/>
                <a:t>착수 </a:t>
              </a:r>
              <a:r>
                <a:rPr lang="en-US" altLang="ko-KR" b="1" dirty="0" smtClean="0"/>
                <a:t>:</a:t>
              </a:r>
            </a:p>
            <a:p>
              <a:pPr algn="ctr"/>
              <a:r>
                <a:rPr lang="ko-KR" altLang="en-US" b="1" dirty="0" smtClean="0"/>
                <a:t>최초 및 연속 자체평가</a:t>
              </a:r>
              <a:endParaRPr lang="en-US" altLang="ko-KR" b="1" dirty="0" smtClean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pc="-150" dirty="0" smtClean="0"/>
              <a:t>국내 </a:t>
            </a:r>
            <a:r>
              <a:rPr lang="ko-KR" altLang="en-US" spc="-150" dirty="0" err="1" smtClean="0"/>
              <a:t>핵안보</a:t>
            </a:r>
            <a:r>
              <a:rPr lang="ko-KR" altLang="en-US" spc="-150" dirty="0" smtClean="0"/>
              <a:t> 문화 이행 현황</a:t>
            </a:r>
            <a:endParaRPr lang="ko-KR" altLang="en-US" dirty="0"/>
          </a:p>
        </p:txBody>
      </p:sp>
      <p:sp>
        <p:nvSpPr>
          <p:cNvPr id="18" name="직사각형 17"/>
          <p:cNvSpPr/>
          <p:nvPr/>
        </p:nvSpPr>
        <p:spPr>
          <a:xfrm>
            <a:off x="251520" y="872716"/>
            <a:ext cx="864096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ko-KR" altLang="en-US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sz="2000" b="1" dirty="0" smtClean="0">
                <a:latin typeface="+mn-ea"/>
                <a:cs typeface="Tahoma" pitchFamily="34" charset="0"/>
              </a:rPr>
              <a:t> </a:t>
            </a:r>
            <a:r>
              <a:rPr lang="en-US" altLang="ko-KR" sz="2400" b="1" dirty="0" smtClean="0">
                <a:latin typeface="+mn-ea"/>
                <a:cs typeface="Arial" pitchFamily="34" charset="0"/>
              </a:rPr>
              <a:t>1994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년에 안전문화 수립 및 이행</a:t>
            </a:r>
            <a:endParaRPr lang="en-US" altLang="ko-KR" sz="2400" b="1" dirty="0" smtClean="0">
              <a:latin typeface="+mn-ea"/>
              <a:cs typeface="Tahoma" pitchFamily="34" charset="0"/>
            </a:endParaRPr>
          </a:p>
          <a:p>
            <a:endParaRPr lang="ko-KR" altLang="en-US" sz="2400" dirty="0" smtClean="0">
              <a:latin typeface="+mn-ea"/>
              <a:cs typeface="Tahoma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sz="2400" b="1" dirty="0" smtClean="0">
                <a:latin typeface="+mn-ea"/>
                <a:cs typeface="Tahoma" pitchFamily="34" charset="0"/>
              </a:rPr>
              <a:t> </a:t>
            </a:r>
            <a:r>
              <a:rPr lang="en-US" altLang="ko-KR" sz="2400" b="1" dirty="0" smtClean="0">
                <a:latin typeface="+mn-ea"/>
                <a:cs typeface="Arial" pitchFamily="34" charset="0"/>
              </a:rPr>
              <a:t>2000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년 </a:t>
            </a:r>
            <a:r>
              <a:rPr lang="ko-KR" altLang="en-US" sz="2400" b="1" dirty="0" err="1" smtClean="0">
                <a:latin typeface="+mn-ea"/>
                <a:cs typeface="Arial" pitchFamily="34" charset="0"/>
              </a:rPr>
              <a:t>부터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 산업체에서 </a:t>
            </a:r>
            <a:r>
              <a:rPr lang="ko-KR" altLang="en-US" sz="2400" b="1" dirty="0" err="1" smtClean="0">
                <a:latin typeface="+mn-ea"/>
                <a:cs typeface="Arial" pitchFamily="34" charset="0"/>
              </a:rPr>
              <a:t>핵안보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 문화에 대해 </a:t>
            </a:r>
            <a:r>
              <a:rPr lang="ko-KR" altLang="en-US" sz="2400" b="1" dirty="0" err="1" smtClean="0">
                <a:latin typeface="+mn-ea"/>
                <a:cs typeface="Arial" pitchFamily="34" charset="0"/>
              </a:rPr>
              <a:t>일부이행</a:t>
            </a:r>
            <a:endParaRPr lang="en-US" altLang="ko-KR" sz="2400" b="1" dirty="0" smtClean="0">
              <a:latin typeface="+mn-ea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altLang="ko-KR" sz="2400" b="1" dirty="0" smtClean="0">
              <a:latin typeface="+mn-ea"/>
              <a:cs typeface="Tahoma" pitchFamily="34" charset="0"/>
            </a:endParaRPr>
          </a:p>
          <a:p>
            <a:pPr marL="357188" indent="-357188">
              <a:buFont typeface="Wingdings" pitchFamily="2" charset="2"/>
              <a:buChar char="Ø"/>
            </a:pPr>
            <a:r>
              <a:rPr lang="ko-KR" altLang="en-US" sz="2400" b="1" dirty="0" err="1" smtClean="0">
                <a:latin typeface="+mn-ea"/>
                <a:cs typeface="Arial" pitchFamily="34" charset="0"/>
              </a:rPr>
              <a:t>핵안보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 정상회의 이후 </a:t>
            </a:r>
            <a:r>
              <a:rPr lang="ko-KR" altLang="en-US" sz="2400" b="1" dirty="0" err="1" smtClean="0">
                <a:latin typeface="+mn-ea"/>
                <a:cs typeface="Arial" pitchFamily="34" charset="0"/>
              </a:rPr>
              <a:t>핵안보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 문화에 대한 실질적인 이행 노력</a:t>
            </a:r>
            <a:endParaRPr lang="en-US" altLang="ko-KR" sz="2400" b="1" dirty="0" smtClean="0">
              <a:latin typeface="+mn-ea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altLang="ko-KR" sz="2400" b="1" dirty="0" smtClean="0">
              <a:latin typeface="+mn-ea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altLang="ko-KR" sz="2400" b="1" dirty="0" smtClean="0">
                <a:latin typeface="+mn-ea"/>
                <a:cs typeface="Arial" pitchFamily="34" charset="0"/>
              </a:rPr>
              <a:t> 2013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년 </a:t>
            </a:r>
            <a:r>
              <a:rPr lang="en-US" altLang="ko-KR" sz="2400" b="1" dirty="0" smtClean="0">
                <a:latin typeface="+mn-ea"/>
                <a:cs typeface="Arial" pitchFamily="34" charset="0"/>
              </a:rPr>
              <a:t>12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월</a:t>
            </a:r>
            <a:r>
              <a:rPr lang="en-US" altLang="ko-KR" sz="2400" b="1" dirty="0" smtClean="0">
                <a:latin typeface="+mn-ea"/>
                <a:cs typeface="Arial" pitchFamily="34" charset="0"/>
              </a:rPr>
              <a:t>, </a:t>
            </a:r>
            <a:r>
              <a:rPr lang="ko-KR" altLang="en-US" sz="2400" b="1" dirty="0" err="1" smtClean="0">
                <a:latin typeface="+mn-ea"/>
                <a:cs typeface="Arial" pitchFamily="34" charset="0"/>
              </a:rPr>
              <a:t>핵안보문화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 이행안내서 발간</a:t>
            </a:r>
            <a:endParaRPr lang="en-US" altLang="ko-KR" sz="2400" b="1" dirty="0" smtClean="0">
              <a:latin typeface="+mn-ea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endParaRPr lang="en-US" altLang="ko-KR" sz="2400" b="1" dirty="0" smtClean="0">
              <a:latin typeface="+mn-ea"/>
              <a:cs typeface="Arial" pitchFamily="34" charset="0"/>
            </a:endParaRPr>
          </a:p>
          <a:p>
            <a:pPr marL="357188" indent="-357188">
              <a:buFont typeface="Wingdings" pitchFamily="2" charset="2"/>
              <a:buChar char="Ø"/>
            </a:pPr>
            <a:r>
              <a:rPr lang="en-US" altLang="ko-KR" sz="2400" b="1" dirty="0" smtClean="0">
                <a:latin typeface="+mn-ea"/>
                <a:cs typeface="Arial" pitchFamily="34" charset="0"/>
              </a:rPr>
              <a:t>2014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년 </a:t>
            </a:r>
            <a:r>
              <a:rPr lang="en-US" altLang="ko-KR" sz="2400" b="1" dirty="0" smtClean="0">
                <a:latin typeface="+mn-ea"/>
                <a:cs typeface="Arial" pitchFamily="34" charset="0"/>
              </a:rPr>
              <a:t>2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월</a:t>
            </a:r>
            <a:r>
              <a:rPr lang="en-US" altLang="ko-KR" sz="2400" b="1" dirty="0" smtClean="0">
                <a:latin typeface="+mn-ea"/>
                <a:cs typeface="Arial" pitchFamily="34" charset="0"/>
              </a:rPr>
              <a:t>, </a:t>
            </a:r>
            <a:r>
              <a:rPr lang="ko-KR" altLang="en-US" sz="2400" b="1" dirty="0" err="1" smtClean="0">
                <a:latin typeface="+mn-ea"/>
                <a:cs typeface="Arial" pitchFamily="34" charset="0"/>
              </a:rPr>
              <a:t>원자력시설별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 자체 </a:t>
            </a:r>
            <a:r>
              <a:rPr lang="ko-KR" altLang="en-US" sz="2400" b="1" dirty="0" err="1" smtClean="0">
                <a:latin typeface="+mn-ea"/>
                <a:cs typeface="Arial" pitchFamily="34" charset="0"/>
              </a:rPr>
              <a:t>핵안보문화</a:t>
            </a:r>
            <a:r>
              <a:rPr lang="ko-KR" altLang="en-US" sz="2400" b="1" dirty="0" smtClean="0">
                <a:latin typeface="+mn-ea"/>
                <a:cs typeface="Arial" pitchFamily="34" charset="0"/>
              </a:rPr>
              <a:t> 실행계획 및 행동강령 제정</a:t>
            </a:r>
            <a:r>
              <a:rPr lang="en-US" altLang="ko-KR" sz="2400" b="1" dirty="0" smtClean="0">
                <a:latin typeface="+mn-ea"/>
                <a:cs typeface="Arial" pitchFamily="34" charset="0"/>
              </a:rPr>
              <a:t> </a:t>
            </a:r>
            <a:endParaRPr lang="en-US" altLang="ko-KR" sz="2400" b="1" dirty="0" smtClean="0">
              <a:latin typeface="+mn-ea"/>
              <a:cs typeface="Tahoma" pitchFamily="34" charset="0"/>
            </a:endParaRPr>
          </a:p>
          <a:p>
            <a:endParaRPr lang="en-US" altLang="ko-KR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79388" indent="-179388"/>
            <a:endParaRPr lang="en-US" altLang="ko-KR" sz="2400" b="1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en-US" altLang="ko-KR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ko-KR" altLang="en-US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11"/>
          <p:cNvGrpSpPr/>
          <p:nvPr/>
        </p:nvGrpSpPr>
        <p:grpSpPr>
          <a:xfrm>
            <a:off x="377057" y="944724"/>
            <a:ext cx="8377313" cy="612146"/>
            <a:chOff x="377057" y="944724"/>
            <a:chExt cx="8377313" cy="612146"/>
          </a:xfrm>
        </p:grpSpPr>
        <p:sp>
          <p:nvSpPr>
            <p:cNvPr id="35" name="직사각형 34"/>
            <p:cNvSpPr/>
            <p:nvPr/>
          </p:nvSpPr>
          <p:spPr>
            <a:xfrm>
              <a:off x="377057" y="944724"/>
              <a:ext cx="8377313" cy="612146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 w="28575">
              <a:solidFill>
                <a:schemeClr val="bg1"/>
              </a:solidFill>
            </a:ln>
            <a:effectLst>
              <a:outerShdw blurRad="381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377057" y="958100"/>
              <a:ext cx="8377313" cy="264899"/>
            </a:xfrm>
            <a:prstGeom prst="rect">
              <a:avLst/>
            </a:prstGeom>
            <a:solidFill>
              <a:schemeClr val="bg1">
                <a:alpha val="17000"/>
              </a:schemeClr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 extrusionH="76200">
              <a:bevelT w="0" h="0"/>
              <a:bevelB w="0" h="0"/>
              <a:extrusionClr>
                <a:schemeClr val="bg1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ko-KR" altLang="en-US" dirty="0" smtClean="0"/>
            </a:p>
          </p:txBody>
        </p:sp>
        <p:sp>
          <p:nvSpPr>
            <p:cNvPr id="37" name="TextBox 40"/>
            <p:cNvSpPr txBox="1"/>
            <p:nvPr/>
          </p:nvSpPr>
          <p:spPr>
            <a:xfrm>
              <a:off x="467291" y="1030813"/>
              <a:ext cx="8209165" cy="44627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42900" indent="-342900">
                <a:spcBef>
                  <a:spcPct val="50000"/>
                </a:spcBef>
              </a:pPr>
              <a:r>
                <a:rPr lang="ko-KR" altLang="en-US" sz="2300" b="1" dirty="0" err="1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핵안보</a:t>
              </a:r>
              <a:r>
                <a:rPr lang="ko-KR" altLang="en-US" sz="2300" b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Arial" pitchFamily="34" charset="0"/>
                  <a:cs typeface="Arial" pitchFamily="34" charset="0"/>
                </a:rPr>
                <a:t> 문화 이행체계</a:t>
              </a:r>
            </a:p>
          </p:txBody>
        </p:sp>
      </p:grpSp>
      <p:graphicFrame>
        <p:nvGraphicFramePr>
          <p:cNvPr id="8" name="다이어그램 7"/>
          <p:cNvGraphicFramePr/>
          <p:nvPr/>
        </p:nvGraphicFramePr>
        <p:xfrm>
          <a:off x="760593" y="200906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모서리가 둥근 직사각형 8"/>
          <p:cNvSpPr/>
          <p:nvPr/>
        </p:nvSpPr>
        <p:spPr>
          <a:xfrm>
            <a:off x="503548" y="1880828"/>
            <a:ext cx="7927454" cy="4392488"/>
          </a:xfrm>
          <a:prstGeom prst="roundRect">
            <a:avLst>
              <a:gd name="adj" fmla="val 4123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/>
          </a:p>
        </p:txBody>
      </p:sp>
      <p:sp>
        <p:nvSpPr>
          <p:cNvPr id="11" name="TextBox 8"/>
          <p:cNvSpPr txBox="1"/>
          <p:nvPr/>
        </p:nvSpPr>
        <p:spPr>
          <a:xfrm>
            <a:off x="6862416" y="2159568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Declaration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9"/>
          <p:cNvSpPr txBox="1"/>
          <p:nvPr/>
        </p:nvSpPr>
        <p:spPr>
          <a:xfrm>
            <a:off x="6862416" y="280764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Plan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6862416" y="3465004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Plan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6862416" y="417579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Operation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6862416" y="4823864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Maintenance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6862416" y="5543944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b="1" dirty="0" smtClean="0">
                <a:latin typeface="Arial" pitchFamily="34" charset="0"/>
                <a:cs typeface="Arial" pitchFamily="34" charset="0"/>
              </a:rPr>
              <a:t>Maintenance</a:t>
            </a:r>
            <a:endParaRPr lang="ko-KR" alt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" name="직선 연결선 16"/>
          <p:cNvCxnSpPr/>
          <p:nvPr/>
        </p:nvCxnSpPr>
        <p:spPr>
          <a:xfrm>
            <a:off x="4319223" y="2312876"/>
            <a:ext cx="23762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18"/>
          <p:cNvCxnSpPr/>
          <p:nvPr/>
        </p:nvCxnSpPr>
        <p:spPr>
          <a:xfrm>
            <a:off x="4751271" y="2960948"/>
            <a:ext cx="19442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/>
          <p:cNvCxnSpPr/>
          <p:nvPr/>
        </p:nvCxnSpPr>
        <p:spPr>
          <a:xfrm>
            <a:off x="5183319" y="3609020"/>
            <a:ext cx="15121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/>
          <p:cNvCxnSpPr/>
          <p:nvPr/>
        </p:nvCxnSpPr>
        <p:spPr>
          <a:xfrm>
            <a:off x="5687375" y="4329100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직선 연결선 21"/>
          <p:cNvCxnSpPr/>
          <p:nvPr/>
        </p:nvCxnSpPr>
        <p:spPr>
          <a:xfrm>
            <a:off x="6263439" y="497717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직선 연결선 22"/>
          <p:cNvCxnSpPr/>
          <p:nvPr/>
        </p:nvCxnSpPr>
        <p:spPr>
          <a:xfrm>
            <a:off x="6695487" y="5697252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제목 1"/>
          <p:cNvSpPr txBox="1">
            <a:spLocks/>
          </p:cNvSpPr>
          <p:nvPr/>
        </p:nvSpPr>
        <p:spPr>
          <a:xfrm>
            <a:off x="215516" y="49695"/>
            <a:ext cx="8229600" cy="7420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2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itchFamily="18" charset="-127"/>
                <a:ea typeface="HY견고딕" pitchFamily="18" charset="-127"/>
                <a:cs typeface="+mj-cs"/>
              </a:rPr>
              <a:t>국내 </a:t>
            </a:r>
            <a:r>
              <a:rPr kumimoji="0" lang="ko-KR" altLang="en-US" sz="3200" b="0" i="0" u="none" strike="noStrike" kern="1200" cap="none" spc="-15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itchFamily="18" charset="-127"/>
                <a:ea typeface="HY견고딕" pitchFamily="18" charset="-127"/>
                <a:cs typeface="+mj-cs"/>
              </a:rPr>
              <a:t>핵안보</a:t>
            </a:r>
            <a:r>
              <a:rPr kumimoji="0" lang="ko-KR" altLang="en-US" sz="3200" b="0" i="0" u="none" strike="noStrike" kern="1200" cap="none" spc="-15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Y견고딕" pitchFamily="18" charset="-127"/>
                <a:ea typeface="HY견고딕" pitchFamily="18" charset="-127"/>
                <a:cs typeface="+mj-cs"/>
              </a:rPr>
              <a:t> 문화 이행 현황</a:t>
            </a:r>
            <a:endParaRPr kumimoji="0" lang="ko-KR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9050">
          <a:solidFill>
            <a:schemeClr val="bg1">
              <a:lumMod val="50000"/>
            </a:schemeClr>
          </a:solidFill>
          <a:headEnd type="oval"/>
          <a:tailEnd type="oval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10710</TotalTime>
  <Words>1465</Words>
  <Application>Microsoft Office PowerPoint</Application>
  <PresentationFormat>화면 슬라이드 쇼(4:3)</PresentationFormat>
  <Paragraphs>414</Paragraphs>
  <Slides>23</Slides>
  <Notes>12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23</vt:i4>
      </vt:variant>
    </vt:vector>
  </HeadingPairs>
  <TitlesOfParts>
    <vt:vector size="24" baseType="lpstr">
      <vt:lpstr>Office 테마</vt:lpstr>
      <vt:lpstr>슬라이드 1</vt:lpstr>
      <vt:lpstr>슬라이드 2</vt:lpstr>
      <vt:lpstr>국내 핵안보 동향</vt:lpstr>
      <vt:lpstr>핵안보문화 관련 국제동향</vt:lpstr>
      <vt:lpstr>핵안보문화 관련 국제동향</vt:lpstr>
      <vt:lpstr>IAEA의 역할</vt:lpstr>
      <vt:lpstr>IAEA 핵안보문화 자체평가 방법론 단계</vt:lpstr>
      <vt:lpstr>국내 핵안보 문화 이행 현황</vt:lpstr>
      <vt:lpstr>슬라이드 9</vt:lpstr>
      <vt:lpstr>국내 핵안보 문화 이행 현황</vt:lpstr>
      <vt:lpstr>슬라이드 11</vt:lpstr>
      <vt:lpstr>슬라이드 12</vt:lpstr>
      <vt:lpstr>원전 종사자에 대한 핵안보문화 설문조사 결과</vt:lpstr>
      <vt:lpstr>원전 종사자에 대한 핵안보문화 설문조사 결과</vt:lpstr>
      <vt:lpstr>원전 종사자에 대한 핵안보문화 설문조사 결과</vt:lpstr>
      <vt:lpstr>원전 종사자에 대한 핵안보문화 설문조사 결과</vt:lpstr>
      <vt:lpstr>원전 종사자에 대한 핵안보문화 설문조사 결과</vt:lpstr>
      <vt:lpstr>원전 종사자에 대한 핵안보문화 설문조사 결과</vt:lpstr>
      <vt:lpstr>원전 종사자에 대한 핵안보문화 설문조사 결과</vt:lpstr>
      <vt:lpstr>원전 종사자에 대한 핵안보문화 설문조사 결과</vt:lpstr>
      <vt:lpstr>원전 종사자에 대한 핵안보문화 설문조사 결과</vt:lpstr>
      <vt:lpstr>정리 </vt:lpstr>
      <vt:lpstr>슬라이드 23</vt:lpstr>
    </vt:vector>
  </TitlesOfParts>
  <Company>asadal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c184</dc:creator>
  <cp:lastModifiedBy>유호식</cp:lastModifiedBy>
  <cp:revision>2123</cp:revision>
  <dcterms:created xsi:type="dcterms:W3CDTF">2011-01-24T04:13:42Z</dcterms:created>
  <dcterms:modified xsi:type="dcterms:W3CDTF">2015-08-07T02:26:50Z</dcterms:modified>
</cp:coreProperties>
</file>